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Nunito"/>
      <p:regular r:id="rId18"/>
      <p:bold r:id="rId19"/>
      <p:italic r:id="rId20"/>
      <p:boldItalic r:id="rId21"/>
    </p:embeddedFont>
    <p:embeddedFont>
      <p:font typeface="Maven Pro"/>
      <p:regular r:id="rId22"/>
      <p:bold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italic.fntdata"/><Relationship Id="rId11" Type="http://schemas.openxmlformats.org/officeDocument/2006/relationships/slide" Target="slides/slide6.xml"/><Relationship Id="rId22" Type="http://schemas.openxmlformats.org/officeDocument/2006/relationships/font" Target="fonts/MavenPro-regular.fntdata"/><Relationship Id="rId10" Type="http://schemas.openxmlformats.org/officeDocument/2006/relationships/slide" Target="slides/slide5.xml"/><Relationship Id="rId21" Type="http://schemas.openxmlformats.org/officeDocument/2006/relationships/font" Target="fonts/Nunito-boldItalic.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MavenPr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Nunito-bold.fntdata"/><Relationship Id="rId6" Type="http://schemas.openxmlformats.org/officeDocument/2006/relationships/slide" Target="slides/slide1.xml"/><Relationship Id="rId18" Type="http://schemas.openxmlformats.org/officeDocument/2006/relationships/font" Target="fonts/Nunito-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1min     Background / Motivation / Goals</a:t>
            </a:r>
            <a:endParaRPr/>
          </a:p>
          <a:p>
            <a:pPr indent="0" lvl="0" marL="0" rtl="0" algn="l">
              <a:lnSpc>
                <a:spcPct val="115000"/>
              </a:lnSpc>
              <a:spcBef>
                <a:spcPts val="0"/>
              </a:spcBef>
              <a:spcAft>
                <a:spcPts val="0"/>
              </a:spcAft>
              <a:buClr>
                <a:schemeClr val="dk1"/>
              </a:buClr>
              <a:buSzPts val="1100"/>
              <a:buFont typeface="Arial"/>
              <a:buNone/>
            </a:pPr>
            <a:r>
              <a:rPr lang="en"/>
              <a:t>3min    Results / analysis</a:t>
            </a:r>
            <a:endParaRPr/>
          </a:p>
          <a:p>
            <a:pPr indent="0" lvl="0" marL="0" rtl="0" algn="l">
              <a:lnSpc>
                <a:spcPct val="115000"/>
              </a:lnSpc>
              <a:spcBef>
                <a:spcPts val="0"/>
              </a:spcBef>
              <a:spcAft>
                <a:spcPts val="0"/>
              </a:spcAft>
              <a:buClr>
                <a:schemeClr val="dk1"/>
              </a:buClr>
              <a:buSzPts val="1100"/>
              <a:buFont typeface="Arial"/>
              <a:buNone/>
            </a:pPr>
            <a:r>
              <a:rPr lang="en"/>
              <a:t>30s       Challenges along the way</a:t>
            </a:r>
            <a:endParaRPr/>
          </a:p>
          <a:p>
            <a:pPr indent="0" lvl="0" marL="0" rtl="0" algn="l">
              <a:lnSpc>
                <a:spcPct val="115000"/>
              </a:lnSpc>
              <a:spcBef>
                <a:spcPts val="0"/>
              </a:spcBef>
              <a:spcAft>
                <a:spcPts val="0"/>
              </a:spcAft>
              <a:buNone/>
            </a:pPr>
            <a:r>
              <a:rPr lang="en"/>
              <a:t>30s       Limitations / Next Steps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d4720b1b50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d4720b1b50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Kenzie</a:t>
            </a:r>
            <a:endParaRPr>
              <a:latin typeface="Nunito"/>
              <a:ea typeface="Nunito"/>
              <a:cs typeface="Nunito"/>
              <a:sym typeface="Nunito"/>
            </a:endParaRPr>
          </a:p>
          <a:p>
            <a:pPr indent="-298450" lvl="0" marL="457200" rtl="0" algn="l">
              <a:spcBef>
                <a:spcPts val="0"/>
              </a:spcBef>
              <a:spcAft>
                <a:spcPts val="0"/>
              </a:spcAft>
              <a:buSzPts val="1100"/>
              <a:buFont typeface="Nunito"/>
              <a:buChar char="-"/>
            </a:pPr>
            <a:r>
              <a:rPr lang="en">
                <a:latin typeface="Nunito"/>
                <a:ea typeface="Nunito"/>
                <a:cs typeface="Nunito"/>
                <a:sym typeface="Nunito"/>
              </a:rPr>
              <a:t>Understanding different types of Maps (Choropleth vs heat map)</a:t>
            </a:r>
            <a:endParaRPr>
              <a:latin typeface="Nunito"/>
              <a:ea typeface="Nunito"/>
              <a:cs typeface="Nunito"/>
              <a:sym typeface="Nunito"/>
            </a:endParaRPr>
          </a:p>
          <a:p>
            <a:pPr indent="-298450" lvl="0" marL="457200" rtl="0" algn="l">
              <a:spcBef>
                <a:spcPts val="0"/>
              </a:spcBef>
              <a:spcAft>
                <a:spcPts val="0"/>
              </a:spcAft>
              <a:buSzPts val="1100"/>
              <a:buFont typeface="Nunito"/>
              <a:buChar char="-"/>
            </a:pPr>
            <a:r>
              <a:rPr lang="en">
                <a:latin typeface="Nunito"/>
                <a:ea typeface="Nunito"/>
                <a:cs typeface="Nunito"/>
                <a:sym typeface="Nunito"/>
              </a:rPr>
              <a:t>Understanding the difference between different types of Census Data</a:t>
            </a:r>
            <a:endParaRPr>
              <a:latin typeface="Nunito"/>
              <a:ea typeface="Nunito"/>
              <a:cs typeface="Nunito"/>
              <a:sym typeface="Nunito"/>
            </a:endParaRPr>
          </a:p>
          <a:p>
            <a:pPr indent="-298450" lvl="0" marL="457200" rtl="0" algn="l">
              <a:spcBef>
                <a:spcPts val="0"/>
              </a:spcBef>
              <a:spcAft>
                <a:spcPts val="0"/>
              </a:spcAft>
              <a:buSzPts val="1100"/>
              <a:buFont typeface="Nunito"/>
              <a:buChar char="-"/>
            </a:pPr>
            <a:r>
              <a:rPr lang="en">
                <a:latin typeface="Nunito"/>
                <a:ea typeface="Nunito"/>
                <a:cs typeface="Nunito"/>
                <a:sym typeface="Nunito"/>
              </a:rPr>
              <a:t>How to geolocate using shape files to translate Lat/Long</a:t>
            </a:r>
            <a:endParaRPr>
              <a:latin typeface="Nunito"/>
              <a:ea typeface="Nunito"/>
              <a:cs typeface="Nunito"/>
              <a:sym typeface="Nunito"/>
            </a:endParaRPr>
          </a:p>
          <a:p>
            <a:pPr indent="-298450" lvl="0" marL="457200" rtl="0" algn="l">
              <a:spcBef>
                <a:spcPts val="0"/>
              </a:spcBef>
              <a:spcAft>
                <a:spcPts val="0"/>
              </a:spcAft>
              <a:buSzPts val="1100"/>
              <a:buFont typeface="Nunito"/>
              <a:buChar char="-"/>
            </a:pPr>
            <a:r>
              <a:rPr lang="en">
                <a:latin typeface="Nunito"/>
                <a:ea typeface="Nunito"/>
                <a:cs typeface="Nunito"/>
                <a:sym typeface="Nunito"/>
              </a:rPr>
              <a:t>Determining what sort of meaningful implications we can find with our data</a:t>
            </a:r>
            <a:endParaRPr>
              <a:latin typeface="Nunito"/>
              <a:ea typeface="Nunito"/>
              <a:cs typeface="Nunito"/>
              <a:sym typeface="Nunito"/>
            </a:endParaRPr>
          </a:p>
          <a:p>
            <a:pPr indent="-298450" lvl="0" marL="914400" rtl="0" algn="l">
              <a:spcBef>
                <a:spcPts val="0"/>
              </a:spcBef>
              <a:spcAft>
                <a:spcPts val="0"/>
              </a:spcAft>
              <a:buSzPts val="1100"/>
              <a:buFont typeface="Nunito"/>
              <a:buChar char="-"/>
            </a:pPr>
            <a:r>
              <a:rPr lang="en">
                <a:latin typeface="Nunito"/>
                <a:ea typeface="Nunito"/>
                <a:cs typeface="Nunito"/>
                <a:sym typeface="Nunito"/>
              </a:rPr>
              <a:t>Characteristic of whiteness was </a:t>
            </a:r>
            <a:r>
              <a:rPr lang="en">
                <a:latin typeface="Nunito"/>
                <a:ea typeface="Nunito"/>
                <a:cs typeface="Nunito"/>
                <a:sym typeface="Nunito"/>
              </a:rPr>
              <a:t>analyzed</a:t>
            </a:r>
            <a:endParaRPr>
              <a:latin typeface="Nunito"/>
              <a:ea typeface="Nunito"/>
              <a:cs typeface="Nunito"/>
              <a:sym typeface="Nunito"/>
            </a:endParaRPr>
          </a:p>
          <a:p>
            <a:pPr indent="-298450" lvl="1" marL="1371600" rtl="0" algn="l">
              <a:spcBef>
                <a:spcPts val="0"/>
              </a:spcBef>
              <a:spcAft>
                <a:spcPts val="0"/>
              </a:spcAft>
              <a:buSzPts val="1100"/>
              <a:buFont typeface="Nunito"/>
              <a:buChar char="-"/>
            </a:pPr>
            <a:r>
              <a:rPr lang="en">
                <a:latin typeface="Nunito"/>
                <a:ea typeface="Nunito"/>
                <a:cs typeface="Nunito"/>
                <a:sym typeface="Nunito"/>
              </a:rPr>
              <a:t>Bit problematic</a:t>
            </a:r>
            <a:endParaRPr>
              <a:latin typeface="Nunito"/>
              <a:ea typeface="Nunito"/>
              <a:cs typeface="Nunito"/>
              <a:sym typeface="Nunito"/>
            </a:endParaRPr>
          </a:p>
          <a:p>
            <a:pPr indent="-298450" lvl="1" marL="1371600" rtl="0" algn="l">
              <a:spcBef>
                <a:spcPts val="0"/>
              </a:spcBef>
              <a:spcAft>
                <a:spcPts val="0"/>
              </a:spcAft>
              <a:buSzPts val="1100"/>
              <a:buFont typeface="Nunito"/>
              <a:buChar char="-"/>
            </a:pPr>
            <a:r>
              <a:rPr lang="en">
                <a:latin typeface="Nunito"/>
                <a:ea typeface="Nunito"/>
                <a:cs typeface="Nunito"/>
                <a:sym typeface="Nunito"/>
              </a:rPr>
              <a:t>Better metrics for discrepancy</a:t>
            </a:r>
            <a:endParaRPr>
              <a:latin typeface="Nunito"/>
              <a:ea typeface="Nunito"/>
              <a:cs typeface="Nunito"/>
              <a:sym typeface="Nunito"/>
            </a:endParaRPr>
          </a:p>
          <a:p>
            <a:pPr indent="-298450" lvl="2" marL="1828800" rtl="0" algn="l">
              <a:spcBef>
                <a:spcPts val="0"/>
              </a:spcBef>
              <a:spcAft>
                <a:spcPts val="0"/>
              </a:spcAft>
              <a:buSzPts val="1100"/>
              <a:buFont typeface="Nunito"/>
              <a:buChar char="-"/>
            </a:pPr>
            <a:r>
              <a:rPr lang="en">
                <a:latin typeface="Nunito"/>
                <a:ea typeface="Nunito"/>
                <a:cs typeface="Nunito"/>
                <a:sym typeface="Nunito"/>
              </a:rPr>
              <a:t>Hard to find with just ACS data and limited knowledge of </a:t>
            </a:r>
            <a:r>
              <a:rPr lang="en">
                <a:latin typeface="Nunito"/>
                <a:ea typeface="Nunito"/>
                <a:cs typeface="Nunito"/>
                <a:sym typeface="Nunito"/>
              </a:rPr>
              <a:t>quantitative</a:t>
            </a:r>
            <a:r>
              <a:rPr lang="en">
                <a:latin typeface="Nunito"/>
                <a:ea typeface="Nunito"/>
                <a:cs typeface="Nunito"/>
                <a:sym typeface="Nunito"/>
              </a:rPr>
              <a:t> methods</a:t>
            </a:r>
            <a:endParaRPr>
              <a:latin typeface="Nunito"/>
              <a:ea typeface="Nunito"/>
              <a:cs typeface="Nunito"/>
              <a:sym typeface="Nunito"/>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d4720b1b50_0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d4720b1b50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Kenzie</a:t>
            </a:r>
            <a:endParaRPr/>
          </a:p>
          <a:p>
            <a:pPr indent="-304800" lvl="0" marL="457200" rtl="0" algn="l">
              <a:lnSpc>
                <a:spcPct val="115000"/>
              </a:lnSpc>
              <a:spcBef>
                <a:spcPts val="0"/>
              </a:spcBef>
              <a:spcAft>
                <a:spcPts val="0"/>
              </a:spcAft>
              <a:buClr>
                <a:schemeClr val="dk1"/>
              </a:buClr>
              <a:buSzPts val="1200"/>
              <a:buAutoNum type="arabicPeriod"/>
            </a:pPr>
            <a:r>
              <a:rPr lang="en" sz="1200">
                <a:solidFill>
                  <a:schemeClr val="dk1"/>
                </a:solidFill>
                <a:latin typeface="Times New Roman"/>
                <a:ea typeface="Times New Roman"/>
                <a:cs typeface="Times New Roman"/>
                <a:sym typeface="Times New Roman"/>
              </a:rPr>
              <a:t>The largest problem with the project is the lack of segmented data on race and ethnicity through the American Community Survey. When the 2020 census data is publicly released, there will be a greater opportunity for specificity and actionable results from the currently curated data. </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AutoNum type="arabicPeriod"/>
            </a:pPr>
            <a:r>
              <a:rPr lang="en" sz="1200">
                <a:solidFill>
                  <a:schemeClr val="dk1"/>
                </a:solidFill>
                <a:latin typeface="Times New Roman"/>
                <a:ea typeface="Times New Roman"/>
                <a:cs typeface="Times New Roman"/>
                <a:sym typeface="Times New Roman"/>
              </a:rPr>
              <a:t>Thanks to professor Dr. Lorena Estrada-Martínez of UMass Boston, we were able to understand ways in which our analysis could be improved. Unfortunately, this conversation came too late in the project cycle to be actionable. In future projects, meetings with experts should come earlier in the project’s timeline and potentially occur more often to ensure that analysis is on the right track.</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SzPts val="1200"/>
              <a:buFont typeface="Times New Roman"/>
              <a:buAutoNum type="arabicPeriod"/>
            </a:pPr>
            <a:r>
              <a:rPr lang="en" sz="1200">
                <a:latin typeface="Times New Roman"/>
                <a:ea typeface="Times New Roman"/>
                <a:cs typeface="Times New Roman"/>
                <a:sym typeface="Times New Roman"/>
              </a:rPr>
              <a:t>Without local knowledge coming from residents, students are limited in where to look for discrepancies. Obviously complicated by the pandemic, students should start off the semester with a trip to Revere to understand the neighborhood dynamics</a:t>
            </a:r>
            <a:endParaRPr sz="1200">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AutoNum type="arabicPeriod"/>
            </a:pPr>
            <a:r>
              <a:rPr lang="en" sz="1200">
                <a:solidFill>
                  <a:schemeClr val="dk1"/>
                </a:solidFill>
                <a:latin typeface="Times New Roman"/>
                <a:ea typeface="Times New Roman"/>
                <a:cs typeface="Times New Roman"/>
                <a:sym typeface="Times New Roman"/>
              </a:rPr>
              <a:t>We also had trouble trying to identify blocks as over- or under- reporting without having a ground truth to how many requests should be coming in. In another study, the researchers were able to use satellite data and determine street quality for each census block and then look at how many pothole fixing requests there were in that block. Because the researchers had a ground truth of the true condition of that area, they were able to calculate how many requests were expected and then categorize the data into under- and over-reporting.</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d5b1a6d819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d5b1a6d819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1min     Background / Motivation / Goals</a:t>
            </a:r>
            <a:endParaRPr/>
          </a:p>
          <a:p>
            <a:pPr indent="0" lvl="0" marL="0" rtl="0" algn="l">
              <a:lnSpc>
                <a:spcPct val="115000"/>
              </a:lnSpc>
              <a:spcBef>
                <a:spcPts val="0"/>
              </a:spcBef>
              <a:spcAft>
                <a:spcPts val="0"/>
              </a:spcAft>
              <a:buClr>
                <a:schemeClr val="dk1"/>
              </a:buClr>
              <a:buSzPts val="1100"/>
              <a:buFont typeface="Arial"/>
              <a:buNone/>
            </a:pPr>
            <a:r>
              <a:rPr lang="en"/>
              <a:t>3min    Results / analysis</a:t>
            </a:r>
            <a:endParaRPr/>
          </a:p>
          <a:p>
            <a:pPr indent="0" lvl="0" marL="0" rtl="0" algn="l">
              <a:lnSpc>
                <a:spcPct val="115000"/>
              </a:lnSpc>
              <a:spcBef>
                <a:spcPts val="0"/>
              </a:spcBef>
              <a:spcAft>
                <a:spcPts val="0"/>
              </a:spcAft>
              <a:buClr>
                <a:schemeClr val="dk1"/>
              </a:buClr>
              <a:buSzPts val="1100"/>
              <a:buFont typeface="Arial"/>
              <a:buNone/>
            </a:pPr>
            <a:r>
              <a:rPr lang="en"/>
              <a:t>30s       Challenges along the way</a:t>
            </a:r>
            <a:endParaRPr/>
          </a:p>
          <a:p>
            <a:pPr indent="0" lvl="0" marL="0" rtl="0" algn="l">
              <a:lnSpc>
                <a:spcPct val="115000"/>
              </a:lnSpc>
              <a:spcBef>
                <a:spcPts val="0"/>
              </a:spcBef>
              <a:spcAft>
                <a:spcPts val="0"/>
              </a:spcAft>
              <a:buNone/>
            </a:pPr>
            <a:r>
              <a:rPr lang="en"/>
              <a:t>30s       Limitations / Next Steps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d4720b1b50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d4720b1b50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Nunito"/>
                <a:ea typeface="Nunito"/>
                <a:cs typeface="Nunito"/>
                <a:sym typeface="Nunito"/>
              </a:rPr>
              <a:t>Q</a:t>
            </a:r>
            <a:endParaRPr>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a:latin typeface="Nunito"/>
                <a:ea typeface="Nunito"/>
                <a:cs typeface="Nunito"/>
                <a:sym typeface="Nunito"/>
              </a:rPr>
              <a:t>Background:</a:t>
            </a:r>
            <a:endParaRPr>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a:latin typeface="Nunito"/>
                <a:ea typeface="Nunito"/>
                <a:cs typeface="Nunito"/>
                <a:sym typeface="Nunito"/>
              </a:rPr>
              <a:t>Revere is a famously working class city, with a fast growing immigrant population and a demographic profile that is set to become more and more diverse  in the next few decades.</a:t>
            </a:r>
            <a:endParaRPr>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a:latin typeface="Nunito"/>
                <a:ea typeface="Nunito"/>
                <a:cs typeface="Nunito"/>
                <a:sym typeface="Nunito"/>
              </a:rPr>
              <a:t>Motivation:</a:t>
            </a:r>
            <a:endParaRPr>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
                <a:latin typeface="Nunito"/>
                <a:ea typeface="Nunito"/>
                <a:cs typeface="Nunito"/>
                <a:sym typeface="Nunito"/>
              </a:rPr>
              <a:t>"Smart City Movement", where cities are trying to use data to improve their city services and make sure all citizens are receiving equitable access to city services</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Goals:</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l</a:t>
            </a:r>
            <a:r>
              <a:rPr lang="en">
                <a:latin typeface="Nunito"/>
                <a:ea typeface="Nunito"/>
                <a:cs typeface="Nunito"/>
                <a:sym typeface="Nunito"/>
              </a:rPr>
              <a:t>ook at various datasets and determine whether there are discrepancies based on race and ethnicity.</a:t>
            </a:r>
            <a:endParaRPr>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d4720b1b50_0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d4720b1b50_0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a:t>
            </a:r>
            <a:endParaRPr/>
          </a:p>
          <a:p>
            <a:pPr indent="0" lvl="0" marL="0" rtl="0" algn="l">
              <a:spcBef>
                <a:spcPts val="0"/>
              </a:spcBef>
              <a:spcAft>
                <a:spcPts val="0"/>
              </a:spcAft>
              <a:buNone/>
            </a:pPr>
            <a:r>
              <a:rPr lang="en"/>
              <a:t>ALSO INTRODUCE ACS VS CENSUS</a:t>
            </a:r>
            <a:endParaRPr/>
          </a:p>
          <a:p>
            <a:pPr indent="0" lvl="0" marL="0" rtl="0" algn="l">
              <a:spcBef>
                <a:spcPts val="0"/>
              </a:spcBef>
              <a:spcAft>
                <a:spcPts val="0"/>
              </a:spcAft>
              <a:buNone/>
            </a:pPr>
            <a:r>
              <a:rPr lang="en"/>
              <a:t>Ayyo quinn - I think you want the red one to be green and the picture to the left to be the red one</a:t>
            </a:r>
            <a:endParaRPr/>
          </a:p>
          <a:p>
            <a:pPr indent="0" lvl="0" marL="0" rtl="0" algn="l">
              <a:spcBef>
                <a:spcPts val="0"/>
              </a:spcBef>
              <a:spcAft>
                <a:spcPts val="0"/>
              </a:spcAft>
              <a:buNone/>
            </a:pPr>
            <a:r>
              <a:rPr lang="en"/>
              <a:t>The one currently in red is showing the block not block group</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d055361b3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d055361b3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Xavier</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This race data was enlightening and incredibly helpful for us to narrow our search for disparities.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We used choropleth maps which show a concentration in a given census block group.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The bar on the right shows the concentration scale and each graph here is for a different ethnicity or race.</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Please note that each of the bars are on a different scale, Hispanic/Latino has a max of 1500 while Asian has about 300 as a max.</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By knowing the hotspots of different races, we were able to keep track of which blocks to pay attention to in other parts of our analysis.</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 </a:t>
            </a:r>
            <a:endParaRPr>
              <a:latin typeface="Nunito"/>
              <a:ea typeface="Nunito"/>
              <a:cs typeface="Nunito"/>
              <a:sym typeface="Nuni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d4720b1b50_0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d4720b1b50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Xavier </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This is what 311 calls are actually serviced.  It is similar in format to the race data, except we split it by census tract.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The most concentrated tract through all these requests was the top left one, tract 1708.</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Idk what else to sayyyyyyyyy</a:t>
            </a:r>
            <a:endParaRPr>
              <a:latin typeface="Nunito"/>
              <a:ea typeface="Nunito"/>
              <a:cs typeface="Nunito"/>
              <a:sym typeface="Nuni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d4720b1b50_0_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d4720b1b50_0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John</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lnSpc>
                <a:spcPct val="115000"/>
              </a:lnSpc>
              <a:spcBef>
                <a:spcPts val="0"/>
              </a:spcBef>
              <a:spcAft>
                <a:spcPts val="0"/>
              </a:spcAft>
              <a:buNone/>
            </a:pPr>
            <a:r>
              <a:rPr lang="en" sz="1200">
                <a:solidFill>
                  <a:schemeClr val="dk1"/>
                </a:solidFill>
                <a:highlight>
                  <a:srgbClr val="FFFFFF"/>
                </a:highlight>
                <a:latin typeface="Nunito"/>
                <a:ea typeface="Nunito"/>
                <a:cs typeface="Nunito"/>
                <a:sym typeface="Nunito"/>
              </a:rPr>
              <a:t>After examining 311 complaints data by blocks, we discovered that there are some disparity among the density of complaints in different tracts. Then we look into the income and demographic data and after focusing on the top 3 complaint type, we can</a:t>
            </a:r>
            <a:endParaRPr sz="1200">
              <a:solidFill>
                <a:schemeClr val="dk1"/>
              </a:solidFill>
              <a:highlight>
                <a:srgbClr val="FFFFFF"/>
              </a:highlight>
              <a:latin typeface="Nunito"/>
              <a:ea typeface="Nunito"/>
              <a:cs typeface="Nunito"/>
              <a:sym typeface="Nunito"/>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highlight>
                  <a:srgbClr val="FFFFFF"/>
                </a:highlight>
                <a:latin typeface="Nunito"/>
                <a:ea typeface="Nunito"/>
                <a:cs typeface="Nunito"/>
                <a:sym typeface="Nunito"/>
              </a:rPr>
              <a:t>Suggest to focus on improving the city services in tract 1707.02 relating to covid-support, pothole and overpopulation. An insight to offer from </a:t>
            </a:r>
            <a:r>
              <a:rPr lang="en" sz="1200">
                <a:solidFill>
                  <a:schemeClr val="dk1"/>
                </a:solidFill>
                <a:highlight>
                  <a:srgbClr val="FFFFFF"/>
                </a:highlight>
                <a:latin typeface="Nunito"/>
                <a:ea typeface="Nunito"/>
                <a:cs typeface="Nunito"/>
                <a:sym typeface="Nunito"/>
              </a:rPr>
              <a:t>examining</a:t>
            </a:r>
            <a:r>
              <a:rPr lang="en" sz="1200">
                <a:solidFill>
                  <a:schemeClr val="dk1"/>
                </a:solidFill>
                <a:highlight>
                  <a:srgbClr val="FFFFFF"/>
                </a:highlight>
                <a:latin typeface="Nunito"/>
                <a:ea typeface="Nunito"/>
                <a:cs typeface="Nunito"/>
                <a:sym typeface="Nunito"/>
              </a:rPr>
              <a:t> the demographic data is that </a:t>
            </a:r>
            <a:r>
              <a:rPr lang="en" sz="1200">
                <a:solidFill>
                  <a:schemeClr val="dk1"/>
                </a:solidFill>
                <a:highlight>
                  <a:srgbClr val="FFFFFF"/>
                </a:highlight>
                <a:latin typeface="Nunito"/>
                <a:ea typeface="Nunito"/>
                <a:cs typeface="Nunito"/>
                <a:sym typeface="Nunito"/>
              </a:rPr>
              <a:t>among</a:t>
            </a:r>
            <a:r>
              <a:rPr lang="en" sz="1200">
                <a:solidFill>
                  <a:schemeClr val="dk1"/>
                </a:solidFill>
                <a:highlight>
                  <a:srgbClr val="FFFFFF"/>
                </a:highlight>
                <a:latin typeface="Nunito"/>
                <a:ea typeface="Nunito"/>
                <a:cs typeface="Nunito"/>
                <a:sym typeface="Nunito"/>
              </a:rPr>
              <a:t> the </a:t>
            </a:r>
            <a:r>
              <a:rPr b="1" lang="en" sz="1200">
                <a:solidFill>
                  <a:schemeClr val="dk1"/>
                </a:solidFill>
                <a:highlight>
                  <a:srgbClr val="FFFFFF"/>
                </a:highlight>
                <a:latin typeface="Nunito"/>
                <a:ea typeface="Nunito"/>
                <a:cs typeface="Nunito"/>
                <a:sym typeface="Nunito"/>
              </a:rPr>
              <a:t>top most dense</a:t>
            </a:r>
            <a:r>
              <a:rPr lang="en" sz="1200">
                <a:solidFill>
                  <a:schemeClr val="dk1"/>
                </a:solidFill>
                <a:highlight>
                  <a:srgbClr val="FFFFFF"/>
                </a:highlight>
                <a:latin typeface="Nunito"/>
                <a:ea typeface="Nunito"/>
                <a:cs typeface="Nunito"/>
                <a:sym typeface="Nunito"/>
              </a:rPr>
              <a:t> complaint tracts, majority hispanic tracts has more dense complaints compared to those that are mainly white.</a:t>
            </a:r>
            <a:endParaRPr sz="1200">
              <a:solidFill>
                <a:schemeClr val="dk1"/>
              </a:solidFill>
              <a:highlight>
                <a:srgbClr val="FFFFFF"/>
              </a:highlight>
              <a:latin typeface="Nunito"/>
              <a:ea typeface="Nunito"/>
              <a:cs typeface="Nunito"/>
              <a:sym typeface="Nuni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d4720b1b50_0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d4720b1b50_0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John</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lang="en" sz="1200">
                <a:solidFill>
                  <a:schemeClr val="dk1"/>
                </a:solidFill>
                <a:highlight>
                  <a:srgbClr val="FFFFFF"/>
                </a:highlight>
                <a:latin typeface="Nunito"/>
                <a:ea typeface="Nunito"/>
                <a:cs typeface="Nunito"/>
                <a:sym typeface="Nunito"/>
              </a:rPr>
              <a:t>From the analysis above dealing with permit expense, types, geographic distribution, we discovered that The City of Revere received most permits relating to Building, Electrical and Plumbing Types of permits in general. Geographically speaking, Tract 1708 is the area with the most building permit in 2020.</a:t>
            </a:r>
            <a:endParaRPr sz="1200">
              <a:solidFill>
                <a:schemeClr val="dk1"/>
              </a:solidFill>
              <a:highlight>
                <a:srgbClr val="FFFFFF"/>
              </a:highlight>
              <a:latin typeface="Nunito"/>
              <a:ea typeface="Nunito"/>
              <a:cs typeface="Nunito"/>
              <a:sym typeface="Nunito"/>
            </a:endParaRPr>
          </a:p>
          <a:p>
            <a:pPr indent="0" lvl="0" marL="0" rtl="0" algn="l">
              <a:spcBef>
                <a:spcPts val="0"/>
              </a:spcBef>
              <a:spcAft>
                <a:spcPts val="0"/>
              </a:spcAft>
              <a:buNone/>
            </a:pPr>
            <a:r>
              <a:rPr lang="en" sz="1200">
                <a:solidFill>
                  <a:schemeClr val="dk1"/>
                </a:solidFill>
                <a:highlight>
                  <a:srgbClr val="FFFFFF"/>
                </a:highlight>
                <a:latin typeface="Nunito"/>
                <a:ea typeface="Nunito"/>
                <a:cs typeface="Nunito"/>
                <a:sym typeface="Nunito"/>
              </a:rPr>
              <a:t>A suggestion that can be given to the city council based on the analysis are summarized as focusing more support or </a:t>
            </a:r>
            <a:r>
              <a:rPr lang="en" sz="1200">
                <a:solidFill>
                  <a:schemeClr val="dk1"/>
                </a:solidFill>
                <a:highlight>
                  <a:srgbClr val="FFFFFF"/>
                </a:highlight>
                <a:latin typeface="Nunito"/>
                <a:ea typeface="Nunito"/>
                <a:cs typeface="Nunito"/>
                <a:sym typeface="Nunito"/>
              </a:rPr>
              <a:t>service</a:t>
            </a:r>
            <a:r>
              <a:rPr lang="en" sz="1200">
                <a:solidFill>
                  <a:schemeClr val="dk1"/>
                </a:solidFill>
                <a:highlight>
                  <a:srgbClr val="FFFFFF"/>
                </a:highlight>
                <a:latin typeface="Nunito"/>
                <a:ea typeface="Nunito"/>
                <a:cs typeface="Nunito"/>
                <a:sym typeface="Nunito"/>
              </a:rPr>
              <a:t> on the building infrastructure support, especially in Tract 1708.</a:t>
            </a:r>
            <a:endParaRPr sz="1200">
              <a:solidFill>
                <a:schemeClr val="dk1"/>
              </a:solidFill>
              <a:highlight>
                <a:srgbClr val="FFFFFF"/>
              </a:highlight>
              <a:latin typeface="Nunito"/>
              <a:ea typeface="Nunito"/>
              <a:cs typeface="Nunito"/>
              <a:sym typeface="Nunito"/>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d055361b36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d055361b36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G</a:t>
            </a:r>
            <a:endParaRPr>
              <a:latin typeface="Nunito"/>
              <a:ea typeface="Nunito"/>
              <a:cs typeface="Nunito"/>
              <a:sym typeface="Nunito"/>
            </a:endParaRPr>
          </a:p>
          <a:p>
            <a:pPr indent="-304800" lvl="0" marL="457200" rtl="0" algn="l">
              <a:lnSpc>
                <a:spcPct val="115000"/>
              </a:lnSpc>
              <a:spcBef>
                <a:spcPts val="0"/>
              </a:spcBef>
              <a:spcAft>
                <a:spcPts val="0"/>
              </a:spcAft>
              <a:buClr>
                <a:schemeClr val="dk1"/>
              </a:buClr>
              <a:buSzPts val="1200"/>
              <a:buFont typeface="Nunito"/>
              <a:buAutoNum type="arabicPeriod"/>
            </a:pPr>
            <a:r>
              <a:rPr lang="en" sz="1200">
                <a:solidFill>
                  <a:schemeClr val="dk1"/>
                </a:solidFill>
                <a:latin typeface="Nunito"/>
                <a:ea typeface="Nunito"/>
                <a:cs typeface="Nunito"/>
                <a:sym typeface="Nunito"/>
              </a:rPr>
              <a:t>Another aspect to city services that we looked at were parking tickets. We began geocoding all the addresses of where parking violations occurred and mapping them to census tracts </a:t>
            </a:r>
            <a:endParaRPr sz="1200">
              <a:solidFill>
                <a:schemeClr val="dk1"/>
              </a:solidFill>
              <a:latin typeface="Nunito"/>
              <a:ea typeface="Nunito"/>
              <a:cs typeface="Nunito"/>
              <a:sym typeface="Nunito"/>
            </a:endParaRPr>
          </a:p>
          <a:p>
            <a:pPr indent="-304800" lvl="0" marL="457200" rtl="0" algn="l">
              <a:lnSpc>
                <a:spcPct val="115000"/>
              </a:lnSpc>
              <a:spcBef>
                <a:spcPts val="0"/>
              </a:spcBef>
              <a:spcAft>
                <a:spcPts val="0"/>
              </a:spcAft>
              <a:buClr>
                <a:schemeClr val="dk1"/>
              </a:buClr>
              <a:buSzPts val="1200"/>
              <a:buFont typeface="Nunito"/>
              <a:buAutoNum type="arabicPeriod"/>
            </a:pPr>
            <a:r>
              <a:t/>
            </a:r>
            <a:endParaRPr sz="1200">
              <a:solidFill>
                <a:schemeClr val="dk1"/>
              </a:solidFill>
              <a:latin typeface="Nunito"/>
              <a:ea typeface="Nunito"/>
              <a:cs typeface="Nunito"/>
              <a:sym typeface="Nunito"/>
            </a:endParaRPr>
          </a:p>
          <a:p>
            <a:pPr indent="-304800" lvl="0" marL="457200" rtl="0" algn="l">
              <a:lnSpc>
                <a:spcPct val="115000"/>
              </a:lnSpc>
              <a:spcBef>
                <a:spcPts val="0"/>
              </a:spcBef>
              <a:spcAft>
                <a:spcPts val="0"/>
              </a:spcAft>
              <a:buClr>
                <a:schemeClr val="dk1"/>
              </a:buClr>
              <a:buSzPts val="1200"/>
              <a:buFont typeface="Nunito"/>
              <a:buAutoNum type="arabicPeriod"/>
            </a:pPr>
            <a:r>
              <a:rPr lang="en" sz="1200">
                <a:solidFill>
                  <a:schemeClr val="dk1"/>
                </a:solidFill>
                <a:latin typeface="Nunito"/>
                <a:ea typeface="Nunito"/>
                <a:cs typeface="Nunito"/>
                <a:sym typeface="Nunito"/>
              </a:rPr>
              <a:t>One insight we found was that parking tickets tied to fixed events like street sweeping or parking meters tend to be clustered in neighborhoods bordering the beach or near the MBTA stations, we decided to remove these from the data set because there </a:t>
            </a:r>
            <a:r>
              <a:rPr lang="en" sz="1200">
                <a:solidFill>
                  <a:schemeClr val="dk1"/>
                </a:solidFill>
                <a:latin typeface="Nunito"/>
                <a:ea typeface="Nunito"/>
                <a:cs typeface="Nunito"/>
                <a:sym typeface="Nunito"/>
              </a:rPr>
              <a:t>isn't</a:t>
            </a:r>
            <a:r>
              <a:rPr lang="en" sz="1200">
                <a:solidFill>
                  <a:schemeClr val="dk1"/>
                </a:solidFill>
                <a:latin typeface="Nunito"/>
                <a:ea typeface="Nunito"/>
                <a:cs typeface="Nunito"/>
                <a:sym typeface="Nunito"/>
              </a:rPr>
              <a:t> much demographic information </a:t>
            </a:r>
            <a:r>
              <a:rPr lang="en" sz="1200">
                <a:solidFill>
                  <a:schemeClr val="dk1"/>
                </a:solidFill>
                <a:latin typeface="Nunito"/>
                <a:ea typeface="Nunito"/>
                <a:cs typeface="Nunito"/>
                <a:sym typeface="Nunito"/>
              </a:rPr>
              <a:t>gained</a:t>
            </a:r>
            <a:r>
              <a:rPr lang="en" sz="1200">
                <a:solidFill>
                  <a:schemeClr val="dk1"/>
                </a:solidFill>
                <a:latin typeface="Nunito"/>
                <a:ea typeface="Nunito"/>
                <a:cs typeface="Nunito"/>
                <a:sym typeface="Nunito"/>
              </a:rPr>
              <a:t> from these popular areas. And you can see this data mapped on the right.</a:t>
            </a:r>
            <a:endParaRPr sz="1200">
              <a:solidFill>
                <a:schemeClr val="dk1"/>
              </a:solidFill>
              <a:latin typeface="Nunito"/>
              <a:ea typeface="Nunito"/>
              <a:cs typeface="Nunito"/>
              <a:sym typeface="Nunito"/>
            </a:endParaRPr>
          </a:p>
          <a:p>
            <a:pPr indent="0" lvl="0" marL="457200" rtl="0" algn="l">
              <a:lnSpc>
                <a:spcPct val="115000"/>
              </a:lnSpc>
              <a:spcBef>
                <a:spcPts val="0"/>
              </a:spcBef>
              <a:spcAft>
                <a:spcPts val="0"/>
              </a:spcAft>
              <a:buNone/>
            </a:pPr>
            <a:r>
              <a:t/>
            </a:r>
            <a:endParaRPr sz="1200">
              <a:solidFill>
                <a:schemeClr val="dk1"/>
              </a:solidFill>
              <a:latin typeface="Nunito"/>
              <a:ea typeface="Nunito"/>
              <a:cs typeface="Nunito"/>
              <a:sym typeface="Nunito"/>
            </a:endParaRPr>
          </a:p>
          <a:p>
            <a:pPr indent="-304800" lvl="0" marL="457200" rtl="0" algn="l">
              <a:lnSpc>
                <a:spcPct val="115000"/>
              </a:lnSpc>
              <a:spcBef>
                <a:spcPts val="0"/>
              </a:spcBef>
              <a:spcAft>
                <a:spcPts val="0"/>
              </a:spcAft>
              <a:buClr>
                <a:schemeClr val="dk1"/>
              </a:buClr>
              <a:buSzPts val="1200"/>
              <a:buFont typeface="Nunito"/>
              <a:buAutoNum type="arabicPeriod"/>
            </a:pPr>
            <a:r>
              <a:t/>
            </a:r>
            <a:endParaRPr sz="1200">
              <a:solidFill>
                <a:schemeClr val="dk1"/>
              </a:solidFill>
              <a:latin typeface="Nunito"/>
              <a:ea typeface="Nunito"/>
              <a:cs typeface="Nunito"/>
              <a:sym typeface="Nunito"/>
            </a:endParaRPr>
          </a:p>
          <a:p>
            <a:pPr indent="-304800" lvl="0" marL="457200" rtl="0" algn="l">
              <a:lnSpc>
                <a:spcPct val="115000"/>
              </a:lnSpc>
              <a:spcBef>
                <a:spcPts val="0"/>
              </a:spcBef>
              <a:spcAft>
                <a:spcPts val="0"/>
              </a:spcAft>
              <a:buClr>
                <a:schemeClr val="dk1"/>
              </a:buClr>
              <a:buSzPts val="1200"/>
              <a:buFont typeface="Nunito"/>
              <a:buAutoNum type="arabicPeriod"/>
            </a:pPr>
            <a:r>
              <a:rPr lang="en" sz="1200">
                <a:solidFill>
                  <a:schemeClr val="dk1"/>
                </a:solidFill>
                <a:latin typeface="Nunito"/>
                <a:ea typeface="Nunito"/>
                <a:cs typeface="Nunito"/>
                <a:sym typeface="Nunito"/>
              </a:rPr>
              <a:t>We mapped the parking violations</a:t>
            </a:r>
            <a:r>
              <a:rPr lang="en" sz="1200">
                <a:solidFill>
                  <a:schemeClr val="dk1"/>
                </a:solidFill>
                <a:latin typeface="Nunito"/>
                <a:ea typeface="Nunito"/>
                <a:cs typeface="Nunito"/>
                <a:sym typeface="Nunito"/>
              </a:rPr>
              <a:t> that we believe affect low-income households we believe this because private parking might not be available in these neighborhoods and permits, inspections, and registration might not be a priority for these </a:t>
            </a:r>
            <a:r>
              <a:rPr lang="en" sz="1200">
                <a:solidFill>
                  <a:schemeClr val="dk1"/>
                </a:solidFill>
                <a:latin typeface="Nunito"/>
                <a:ea typeface="Nunito"/>
                <a:cs typeface="Nunito"/>
                <a:sym typeface="Nunito"/>
              </a:rPr>
              <a:t>households</a:t>
            </a:r>
            <a:r>
              <a:rPr lang="en" sz="1200">
                <a:solidFill>
                  <a:schemeClr val="dk1"/>
                </a:solidFill>
                <a:latin typeface="Nunito"/>
                <a:ea typeface="Nunito"/>
                <a:cs typeface="Nunito"/>
                <a:sym typeface="Nunito"/>
              </a:rPr>
              <a:t>. </a:t>
            </a:r>
            <a:endParaRPr sz="1200">
              <a:solidFill>
                <a:schemeClr val="dk1"/>
              </a:solidFill>
              <a:latin typeface="Nunito"/>
              <a:ea typeface="Nunito"/>
              <a:cs typeface="Nunito"/>
              <a:sym typeface="Nunito"/>
            </a:endParaRPr>
          </a:p>
          <a:p>
            <a:pPr indent="-304800" lvl="0" marL="457200" rtl="0" algn="l">
              <a:lnSpc>
                <a:spcPct val="115000"/>
              </a:lnSpc>
              <a:spcBef>
                <a:spcPts val="0"/>
              </a:spcBef>
              <a:spcAft>
                <a:spcPts val="0"/>
              </a:spcAft>
              <a:buClr>
                <a:schemeClr val="dk1"/>
              </a:buClr>
              <a:buSzPts val="1200"/>
              <a:buFont typeface="Nunito"/>
              <a:buAutoNum type="arabicPeriod"/>
            </a:pPr>
            <a:r>
              <a:t/>
            </a:r>
            <a:endParaRPr sz="1200">
              <a:solidFill>
                <a:schemeClr val="dk1"/>
              </a:solidFill>
              <a:latin typeface="Nunito"/>
              <a:ea typeface="Nunito"/>
              <a:cs typeface="Nunito"/>
              <a:sym typeface="Nunito"/>
            </a:endParaRPr>
          </a:p>
          <a:p>
            <a:pPr indent="-304800" lvl="0" marL="457200" rtl="0" algn="l">
              <a:lnSpc>
                <a:spcPct val="115000"/>
              </a:lnSpc>
              <a:spcBef>
                <a:spcPts val="0"/>
              </a:spcBef>
              <a:spcAft>
                <a:spcPts val="0"/>
              </a:spcAft>
              <a:buClr>
                <a:schemeClr val="dk1"/>
              </a:buClr>
              <a:buSzPts val="1200"/>
              <a:buFont typeface="Nunito"/>
              <a:buAutoNum type="arabicPeriod"/>
            </a:pPr>
            <a:r>
              <a:rPr lang="en" sz="1200">
                <a:solidFill>
                  <a:schemeClr val="dk1"/>
                </a:solidFill>
                <a:latin typeface="Nunito"/>
                <a:ea typeface="Nunito"/>
                <a:cs typeface="Nunito"/>
                <a:sym typeface="Nunito"/>
              </a:rPr>
              <a:t>But </a:t>
            </a:r>
            <a:r>
              <a:rPr lang="en" sz="1200">
                <a:solidFill>
                  <a:schemeClr val="dk1"/>
                </a:solidFill>
                <a:latin typeface="Nunito"/>
                <a:ea typeface="Nunito"/>
                <a:cs typeface="Nunito"/>
                <a:sym typeface="Nunito"/>
              </a:rPr>
              <a:t>Without data about the drivers, it is unclear what their exact demographic group and </a:t>
            </a:r>
            <a:r>
              <a:rPr lang="en" sz="1200">
                <a:solidFill>
                  <a:srgbClr val="C0791B"/>
                </a:solidFill>
                <a:latin typeface="Nunito"/>
                <a:ea typeface="Nunito"/>
                <a:cs typeface="Nunito"/>
                <a:sym typeface="Nunito"/>
              </a:rPr>
              <a:t>what drivers are residents or just passing by</a:t>
            </a:r>
            <a:r>
              <a:rPr lang="en" sz="1200">
                <a:solidFill>
                  <a:schemeClr val="dk1"/>
                </a:solidFill>
                <a:latin typeface="Nunito"/>
                <a:ea typeface="Nunito"/>
                <a:cs typeface="Nunito"/>
                <a:sym typeface="Nunito"/>
              </a:rPr>
              <a:t>. </a:t>
            </a:r>
            <a:endParaRPr sz="1200">
              <a:solidFill>
                <a:schemeClr val="dk1"/>
              </a:solidFill>
              <a:latin typeface="Nunito"/>
              <a:ea typeface="Nunito"/>
              <a:cs typeface="Nunito"/>
              <a:sym typeface="Nunito"/>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d4720b1b50_0_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d4720b1b50_0_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G</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The last city service we looked at were housing violations. These were violations given to commercial and residential properties.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Given the time constraint we were not able to go as in depth with this data set as we would like but we were still able to create some visualizations regarding some of the most common violation types, </a:t>
            </a:r>
            <a:r>
              <a:rPr lang="en">
                <a:latin typeface="Nunito"/>
                <a:ea typeface="Nunito"/>
                <a:cs typeface="Nunito"/>
                <a:sym typeface="Nunito"/>
              </a:rPr>
              <a:t>and</a:t>
            </a:r>
            <a:r>
              <a:rPr lang="en">
                <a:latin typeface="Nunito"/>
                <a:ea typeface="Nunito"/>
                <a:cs typeface="Nunito"/>
                <a:sym typeface="Nunito"/>
              </a:rPr>
              <a:t> mapped the addresses with the most common violations.</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0.png"/><Relationship Id="rId5" Type="http://schemas.openxmlformats.org/officeDocument/2006/relationships/image" Target="../media/image9.png"/><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15.png"/><Relationship Id="rId5" Type="http://schemas.openxmlformats.org/officeDocument/2006/relationships/image" Target="../media/image16.png"/><Relationship Id="rId6"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20.png"/><Relationship Id="rId6"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9.png"/><Relationship Id="rId4" Type="http://schemas.openxmlformats.org/officeDocument/2006/relationships/image" Target="../media/image18.png"/><Relationship Id="rId5" Type="http://schemas.openxmlformats.org/officeDocument/2006/relationships/image" Target="../media/image23.png"/><Relationship Id="rId6" Type="http://schemas.openxmlformats.org/officeDocument/2006/relationships/image" Target="../media/image25.png"/><Relationship Id="rId7" Type="http://schemas.openxmlformats.org/officeDocument/2006/relationships/image" Target="../media/image22.png"/><Relationship Id="rId8"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4.png"/><Relationship Id="rId4" Type="http://schemas.openxmlformats.org/officeDocument/2006/relationships/image" Target="../media/image26.png"/><Relationship Id="rId5" Type="http://schemas.openxmlformats.org/officeDocument/2006/relationships/image" Target="../media/image2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9.png"/><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pic>
        <p:nvPicPr>
          <p:cNvPr id="277" name="Google Shape;277;p13"/>
          <p:cNvPicPr preferRelativeResize="0"/>
          <p:nvPr/>
        </p:nvPicPr>
        <p:blipFill>
          <a:blip r:embed="rId3">
            <a:alphaModFix/>
          </a:blip>
          <a:stretch>
            <a:fillRect/>
          </a:stretch>
        </p:blipFill>
        <p:spPr>
          <a:xfrm>
            <a:off x="5674175" y="601350"/>
            <a:ext cx="2017550" cy="2017550"/>
          </a:xfrm>
          <a:prstGeom prst="rect">
            <a:avLst/>
          </a:prstGeom>
          <a:noFill/>
          <a:ln>
            <a:noFill/>
          </a:ln>
        </p:spPr>
      </p:pic>
      <p:sp>
        <p:nvSpPr>
          <p:cNvPr id="278" name="Google Shape;278;p13"/>
          <p:cNvSpPr txBox="1"/>
          <p:nvPr/>
        </p:nvSpPr>
        <p:spPr>
          <a:xfrm>
            <a:off x="976400" y="2143313"/>
            <a:ext cx="4255500" cy="1872900"/>
          </a:xfrm>
          <a:prstGeom prst="rect">
            <a:avLst/>
          </a:prstGeom>
          <a:noFill/>
          <a:ln>
            <a:noFill/>
          </a:ln>
        </p:spPr>
        <p:txBody>
          <a:bodyPr anchorCtr="0" anchor="ctr" bIns="91425" lIns="91425" spcFirstLastPara="1" rIns="91425" wrap="square" tIns="91425">
            <a:normAutofit/>
          </a:bodyPr>
          <a:lstStyle/>
          <a:p>
            <a:pPr indent="0" lvl="0" marL="0" rtl="0" algn="l">
              <a:spcBef>
                <a:spcPts val="0"/>
              </a:spcBef>
              <a:spcAft>
                <a:spcPts val="0"/>
              </a:spcAft>
              <a:buNone/>
            </a:pPr>
            <a:r>
              <a:rPr b="1" lang="en" sz="3600">
                <a:solidFill>
                  <a:srgbClr val="FFFFFF"/>
                </a:solidFill>
                <a:latin typeface="Maven Pro"/>
                <a:ea typeface="Maven Pro"/>
                <a:cs typeface="Maven Pro"/>
                <a:sym typeface="Maven Pro"/>
              </a:rPr>
              <a:t>City of Revere</a:t>
            </a:r>
            <a:endParaRPr b="1" sz="3600">
              <a:solidFill>
                <a:srgbClr val="FFFFFF"/>
              </a:solidFill>
              <a:latin typeface="Maven Pro"/>
              <a:ea typeface="Maven Pro"/>
              <a:cs typeface="Maven Pro"/>
              <a:sym typeface="Maven Pro"/>
            </a:endParaRPr>
          </a:p>
        </p:txBody>
      </p:sp>
      <p:sp>
        <p:nvSpPr>
          <p:cNvPr id="279" name="Google Shape;279;p13"/>
          <p:cNvSpPr txBox="1"/>
          <p:nvPr/>
        </p:nvSpPr>
        <p:spPr>
          <a:xfrm>
            <a:off x="976400" y="3748700"/>
            <a:ext cx="4255500" cy="6954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sz="1600">
                <a:solidFill>
                  <a:srgbClr val="FFFFFF"/>
                </a:solidFill>
                <a:latin typeface="Nunito"/>
                <a:ea typeface="Nunito"/>
                <a:cs typeface="Nunito"/>
                <a:sym typeface="Nunito"/>
              </a:rPr>
              <a:t>Yuanming (John) Chai , Mackenzie Knox </a:t>
            </a:r>
            <a:endParaRPr sz="1600">
              <a:solidFill>
                <a:srgbClr val="FFFFFF"/>
              </a:solidFill>
              <a:latin typeface="Nunito"/>
              <a:ea typeface="Nunito"/>
              <a:cs typeface="Nunito"/>
              <a:sym typeface="Nunito"/>
            </a:endParaRPr>
          </a:p>
          <a:p>
            <a:pPr indent="0" lvl="0" marL="0" rtl="0" algn="l">
              <a:spcBef>
                <a:spcPts val="0"/>
              </a:spcBef>
              <a:spcAft>
                <a:spcPts val="0"/>
              </a:spcAft>
              <a:buNone/>
            </a:pPr>
            <a:r>
              <a:rPr lang="en" sz="1600">
                <a:solidFill>
                  <a:srgbClr val="FFFFFF"/>
                </a:solidFill>
                <a:latin typeface="Nunito"/>
                <a:ea typeface="Nunito"/>
                <a:cs typeface="Nunito"/>
                <a:sym typeface="Nunito"/>
              </a:rPr>
              <a:t>Quinn Relyea , Giancarlo Sirio, Xavier Ruiz</a:t>
            </a:r>
            <a:endParaRPr sz="1600">
              <a:solidFill>
                <a:srgbClr val="FFFFFF"/>
              </a:solidFill>
              <a:latin typeface="Nunito"/>
              <a:ea typeface="Nunito"/>
              <a:cs typeface="Nunito"/>
              <a:sym typeface="Nuni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22"/>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Challenges</a:t>
            </a:r>
            <a:endParaRPr/>
          </a:p>
        </p:txBody>
      </p:sp>
      <p:sp>
        <p:nvSpPr>
          <p:cNvPr id="374" name="Google Shape;374;p22"/>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Understanding </a:t>
            </a:r>
            <a:r>
              <a:rPr lang="en" sz="1600"/>
              <a:t>different</a:t>
            </a:r>
            <a:r>
              <a:rPr lang="en" sz="1600"/>
              <a:t> types of Maps (</a:t>
            </a:r>
            <a:r>
              <a:rPr lang="en" sz="1600"/>
              <a:t>Choropleth</a:t>
            </a:r>
            <a:r>
              <a:rPr lang="en" sz="1600"/>
              <a:t> vs heat map)</a:t>
            </a:r>
            <a:endParaRPr sz="1600"/>
          </a:p>
          <a:p>
            <a:pPr indent="-330200" lvl="0" marL="457200" rtl="0" algn="l">
              <a:spcBef>
                <a:spcPts val="1000"/>
              </a:spcBef>
              <a:spcAft>
                <a:spcPts val="0"/>
              </a:spcAft>
              <a:buSzPts val="1600"/>
              <a:buChar char="●"/>
            </a:pPr>
            <a:r>
              <a:rPr lang="en" sz="1600"/>
              <a:t>Understanding the difference between different types of Census Data</a:t>
            </a:r>
            <a:endParaRPr sz="1600"/>
          </a:p>
          <a:p>
            <a:pPr indent="-330200" lvl="0" marL="457200" rtl="0" algn="l">
              <a:spcBef>
                <a:spcPts val="1000"/>
              </a:spcBef>
              <a:spcAft>
                <a:spcPts val="0"/>
              </a:spcAft>
              <a:buSzPts val="1600"/>
              <a:buChar char="●"/>
            </a:pPr>
            <a:r>
              <a:rPr lang="en" sz="1600"/>
              <a:t>How to geolocate using shape files to translate Lat/Long</a:t>
            </a:r>
            <a:endParaRPr sz="1600"/>
          </a:p>
          <a:p>
            <a:pPr indent="-330200" lvl="0" marL="457200" rtl="0" algn="l">
              <a:spcBef>
                <a:spcPts val="1000"/>
              </a:spcBef>
              <a:spcAft>
                <a:spcPts val="0"/>
              </a:spcAft>
              <a:buSzPts val="1600"/>
              <a:buChar char="●"/>
            </a:pPr>
            <a:r>
              <a:rPr lang="en" sz="1600"/>
              <a:t>Determining what sort of meaningful implications we can find with our data</a:t>
            </a:r>
            <a:endParaRPr sz="1600"/>
          </a:p>
          <a:p>
            <a:pPr indent="0" lvl="0" marL="457200" rtl="0" algn="l">
              <a:spcBef>
                <a:spcPts val="1000"/>
              </a:spcBef>
              <a:spcAft>
                <a:spcPts val="1200"/>
              </a:spcAft>
              <a:buNone/>
            </a:pPr>
            <a:r>
              <a:t/>
            </a:r>
            <a:endParaRPr sz="16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2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Limitations and Next Steps</a:t>
            </a:r>
            <a:endParaRPr/>
          </a:p>
        </p:txBody>
      </p:sp>
      <p:sp>
        <p:nvSpPr>
          <p:cNvPr id="380" name="Google Shape;380;p23"/>
          <p:cNvSpPr txBox="1"/>
          <p:nvPr>
            <p:ph idx="1" type="body"/>
          </p:nvPr>
        </p:nvSpPr>
        <p:spPr>
          <a:xfrm>
            <a:off x="1056750" y="1597875"/>
            <a:ext cx="7030500" cy="25416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Limited specificity geographically</a:t>
            </a:r>
            <a:endParaRPr sz="1600"/>
          </a:p>
          <a:p>
            <a:pPr indent="-330200" lvl="1" marL="914400" rtl="0" algn="l">
              <a:spcBef>
                <a:spcPts val="0"/>
              </a:spcBef>
              <a:spcAft>
                <a:spcPts val="0"/>
              </a:spcAft>
              <a:buSzPts val="1600"/>
              <a:buChar char="○"/>
            </a:pPr>
            <a:r>
              <a:rPr lang="en" sz="1600"/>
              <a:t>Some data only goes to block group level</a:t>
            </a:r>
            <a:endParaRPr sz="1600"/>
          </a:p>
          <a:p>
            <a:pPr indent="-330200" lvl="0" marL="457200" rtl="0" algn="l">
              <a:spcBef>
                <a:spcPts val="1000"/>
              </a:spcBef>
              <a:spcAft>
                <a:spcPts val="0"/>
              </a:spcAft>
              <a:buSzPts val="1600"/>
              <a:buChar char="●"/>
            </a:pPr>
            <a:r>
              <a:rPr lang="en" sz="1600"/>
              <a:t>Differences in how neighborhoods are shaped vs administrative boundaries</a:t>
            </a:r>
            <a:endParaRPr sz="1600"/>
          </a:p>
          <a:p>
            <a:pPr indent="-330200" lvl="0" marL="457200" rtl="0" algn="l">
              <a:spcBef>
                <a:spcPts val="1000"/>
              </a:spcBef>
              <a:spcAft>
                <a:spcPts val="0"/>
              </a:spcAft>
              <a:buSzPts val="1600"/>
              <a:buChar char="●"/>
            </a:pPr>
            <a:r>
              <a:rPr lang="en" sz="1600"/>
              <a:t>Lack of understanding of the makeup of Revere due to COVID-19, preventing the team from going to get their bearings</a:t>
            </a:r>
            <a:endParaRPr sz="1600"/>
          </a:p>
          <a:p>
            <a:pPr indent="-330200" lvl="0" marL="457200" rtl="0" algn="l">
              <a:spcBef>
                <a:spcPts val="1000"/>
              </a:spcBef>
              <a:spcAft>
                <a:spcPts val="0"/>
              </a:spcAft>
              <a:buSzPts val="1600"/>
              <a:buChar char="●"/>
            </a:pPr>
            <a:r>
              <a:rPr lang="en" sz="1600"/>
              <a:t>Lack of </a:t>
            </a:r>
            <a:r>
              <a:rPr lang="en" sz="1600"/>
              <a:t>support for analyses like “latent class analysis” through Python and classification of over vs under reporting neighborhoods in 311 complaints</a:t>
            </a:r>
            <a:endParaRPr sz="16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pic>
        <p:nvPicPr>
          <p:cNvPr id="385" name="Google Shape;385;p24"/>
          <p:cNvPicPr preferRelativeResize="0"/>
          <p:nvPr/>
        </p:nvPicPr>
        <p:blipFill>
          <a:blip r:embed="rId3">
            <a:alphaModFix/>
          </a:blip>
          <a:stretch>
            <a:fillRect/>
          </a:stretch>
        </p:blipFill>
        <p:spPr>
          <a:xfrm>
            <a:off x="5916625" y="852700"/>
            <a:ext cx="1594075" cy="1594075"/>
          </a:xfrm>
          <a:prstGeom prst="rect">
            <a:avLst/>
          </a:prstGeom>
          <a:noFill/>
          <a:ln>
            <a:noFill/>
          </a:ln>
        </p:spPr>
      </p:pic>
      <p:sp>
        <p:nvSpPr>
          <p:cNvPr id="386" name="Google Shape;386;p24"/>
          <p:cNvSpPr txBox="1"/>
          <p:nvPr/>
        </p:nvSpPr>
        <p:spPr>
          <a:xfrm>
            <a:off x="976400" y="2143313"/>
            <a:ext cx="4255500" cy="1872900"/>
          </a:xfrm>
          <a:prstGeom prst="rect">
            <a:avLst/>
          </a:prstGeom>
          <a:noFill/>
          <a:ln>
            <a:noFill/>
          </a:ln>
        </p:spPr>
        <p:txBody>
          <a:bodyPr anchorCtr="0" anchor="ctr" bIns="91425" lIns="91425" spcFirstLastPara="1" rIns="91425" wrap="square" tIns="91425">
            <a:normAutofit/>
          </a:bodyPr>
          <a:lstStyle/>
          <a:p>
            <a:pPr indent="0" lvl="0" marL="0" rtl="0" algn="l">
              <a:spcBef>
                <a:spcPts val="0"/>
              </a:spcBef>
              <a:spcAft>
                <a:spcPts val="0"/>
              </a:spcAft>
              <a:buNone/>
            </a:pPr>
            <a:r>
              <a:rPr b="1" lang="en" sz="3600">
                <a:solidFill>
                  <a:srgbClr val="FFFFFF"/>
                </a:solidFill>
                <a:latin typeface="Maven Pro"/>
                <a:ea typeface="Maven Pro"/>
                <a:cs typeface="Maven Pro"/>
                <a:sym typeface="Maven Pro"/>
              </a:rPr>
              <a:t>Thank you!</a:t>
            </a:r>
            <a:endParaRPr b="1" sz="3600">
              <a:solidFill>
                <a:srgbClr val="FFFFFF"/>
              </a:solidFill>
              <a:latin typeface="Maven Pro"/>
              <a:ea typeface="Maven Pro"/>
              <a:cs typeface="Maven Pro"/>
              <a:sym typeface="Maven Pr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14"/>
          <p:cNvSpPr txBox="1"/>
          <p:nvPr>
            <p:ph type="title"/>
          </p:nvPr>
        </p:nvSpPr>
        <p:spPr>
          <a:xfrm>
            <a:off x="1303800" y="598575"/>
            <a:ext cx="36162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 Motivation, and Goals</a:t>
            </a:r>
            <a:endParaRPr/>
          </a:p>
        </p:txBody>
      </p:sp>
      <p:sp>
        <p:nvSpPr>
          <p:cNvPr id="285" name="Google Shape;285;p14"/>
          <p:cNvSpPr txBox="1"/>
          <p:nvPr>
            <p:ph idx="1" type="body"/>
          </p:nvPr>
        </p:nvSpPr>
        <p:spPr>
          <a:xfrm>
            <a:off x="1303800" y="1990050"/>
            <a:ext cx="4179000" cy="2541600"/>
          </a:xfrm>
          <a:prstGeom prst="rect">
            <a:avLst/>
          </a:prstGeom>
        </p:spPr>
        <p:txBody>
          <a:bodyPr anchorCtr="0" anchor="t" bIns="91425" lIns="91425" spcFirstLastPara="1" rIns="91425" wrap="square" tIns="91425">
            <a:normAutofit lnSpcReduction="20000"/>
          </a:bodyPr>
          <a:lstStyle/>
          <a:p>
            <a:pPr indent="-330200" lvl="0" marL="457200" rtl="0" algn="l">
              <a:spcBef>
                <a:spcPts val="0"/>
              </a:spcBef>
              <a:spcAft>
                <a:spcPts val="0"/>
              </a:spcAft>
              <a:buSzPts val="1600"/>
              <a:buChar char="●"/>
            </a:pPr>
            <a:r>
              <a:rPr lang="en" sz="1600"/>
              <a:t>Revere is a famously working class city</a:t>
            </a:r>
            <a:endParaRPr sz="1600"/>
          </a:p>
          <a:p>
            <a:pPr indent="-330200" lvl="0" marL="457200" rtl="0" algn="l">
              <a:spcBef>
                <a:spcPts val="0"/>
              </a:spcBef>
              <a:spcAft>
                <a:spcPts val="0"/>
              </a:spcAft>
              <a:buSzPts val="1600"/>
              <a:buChar char="●"/>
            </a:pPr>
            <a:r>
              <a:rPr lang="en" sz="1600"/>
              <a:t>Fast growing immigrant and POC populations</a:t>
            </a:r>
            <a:endParaRPr sz="1600"/>
          </a:p>
          <a:p>
            <a:pPr indent="-330200" lvl="0" marL="457200" rtl="0" algn="l">
              <a:spcBef>
                <a:spcPts val="0"/>
              </a:spcBef>
              <a:spcAft>
                <a:spcPts val="0"/>
              </a:spcAft>
              <a:buSzPts val="1600"/>
              <a:buChar char="●"/>
            </a:pPr>
            <a:r>
              <a:rPr lang="en" sz="1600"/>
              <a:t>“Smart City”, </a:t>
            </a:r>
            <a:r>
              <a:rPr lang="en" sz="1600"/>
              <a:t>improve</a:t>
            </a:r>
            <a:r>
              <a:rPr lang="en" sz="1600"/>
              <a:t> equity among residents</a:t>
            </a:r>
            <a:endParaRPr sz="1600"/>
          </a:p>
          <a:p>
            <a:pPr indent="-330200" lvl="0" marL="457200" rtl="0" algn="l">
              <a:spcBef>
                <a:spcPts val="0"/>
              </a:spcBef>
              <a:spcAft>
                <a:spcPts val="0"/>
              </a:spcAft>
              <a:buSzPts val="1600"/>
              <a:buChar char="●"/>
            </a:pPr>
            <a:r>
              <a:rPr lang="en" sz="1600"/>
              <a:t>Look at various datasets and determine </a:t>
            </a:r>
            <a:r>
              <a:rPr lang="en" sz="1600"/>
              <a:t>whether</a:t>
            </a:r>
            <a:r>
              <a:rPr lang="en" sz="1600"/>
              <a:t> there are </a:t>
            </a:r>
            <a:r>
              <a:rPr lang="en" sz="1600"/>
              <a:t>discrepancies</a:t>
            </a:r>
            <a:r>
              <a:rPr lang="en" sz="1600"/>
              <a:t> based on race and ethnicity.</a:t>
            </a:r>
            <a:endParaRPr sz="1600"/>
          </a:p>
        </p:txBody>
      </p:sp>
      <p:pic>
        <p:nvPicPr>
          <p:cNvPr id="286" name="Google Shape;286;p14"/>
          <p:cNvPicPr preferRelativeResize="0"/>
          <p:nvPr/>
        </p:nvPicPr>
        <p:blipFill>
          <a:blip r:embed="rId3">
            <a:alphaModFix/>
          </a:blip>
          <a:stretch>
            <a:fillRect/>
          </a:stretch>
        </p:blipFill>
        <p:spPr>
          <a:xfrm>
            <a:off x="5172650" y="104975"/>
            <a:ext cx="3904200" cy="2412000"/>
          </a:xfrm>
          <a:prstGeom prst="roundRect">
            <a:avLst>
              <a:gd fmla="val 6818" name="adj"/>
            </a:avLst>
          </a:prstGeom>
          <a:noFill/>
          <a:ln>
            <a:noFill/>
          </a:ln>
        </p:spPr>
      </p:pic>
      <p:pic>
        <p:nvPicPr>
          <p:cNvPr id="287" name="Google Shape;287;p14"/>
          <p:cNvPicPr preferRelativeResize="0"/>
          <p:nvPr/>
        </p:nvPicPr>
        <p:blipFill>
          <a:blip r:embed="rId4">
            <a:alphaModFix/>
          </a:blip>
          <a:stretch>
            <a:fillRect/>
          </a:stretch>
        </p:blipFill>
        <p:spPr>
          <a:xfrm>
            <a:off x="6248525" y="2571750"/>
            <a:ext cx="2507023" cy="2412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15"/>
          <p:cNvSpPr/>
          <p:nvPr/>
        </p:nvSpPr>
        <p:spPr>
          <a:xfrm>
            <a:off x="153200" y="536225"/>
            <a:ext cx="1597800" cy="11490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3" name="Google Shape;293;p15"/>
          <p:cNvPicPr preferRelativeResize="0"/>
          <p:nvPr/>
        </p:nvPicPr>
        <p:blipFill>
          <a:blip r:embed="rId3">
            <a:alphaModFix/>
          </a:blip>
          <a:stretch>
            <a:fillRect/>
          </a:stretch>
        </p:blipFill>
        <p:spPr>
          <a:xfrm>
            <a:off x="-10" y="76200"/>
            <a:ext cx="6240861" cy="5143500"/>
          </a:xfrm>
          <a:prstGeom prst="rect">
            <a:avLst/>
          </a:prstGeom>
          <a:noFill/>
          <a:ln>
            <a:noFill/>
          </a:ln>
        </p:spPr>
      </p:pic>
      <p:sp>
        <p:nvSpPr>
          <p:cNvPr id="294" name="Google Shape;294;p15"/>
          <p:cNvSpPr txBox="1"/>
          <p:nvPr/>
        </p:nvSpPr>
        <p:spPr>
          <a:xfrm>
            <a:off x="6315425" y="1663175"/>
            <a:ext cx="24195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Nunito"/>
                <a:ea typeface="Nunito"/>
                <a:cs typeface="Nunito"/>
                <a:sym typeface="Nunito"/>
              </a:rPr>
              <a:t>Ideally we would want to take the </a:t>
            </a:r>
            <a:r>
              <a:rPr lang="en" sz="1600">
                <a:latin typeface="Nunito"/>
                <a:ea typeface="Nunito"/>
                <a:cs typeface="Nunito"/>
                <a:sym typeface="Nunito"/>
              </a:rPr>
              <a:t>most</a:t>
            </a:r>
            <a:r>
              <a:rPr lang="en" sz="1600">
                <a:latin typeface="Nunito"/>
                <a:ea typeface="Nunito"/>
                <a:cs typeface="Nunito"/>
                <a:sym typeface="Nunito"/>
              </a:rPr>
              <a:t> segmented data, but the </a:t>
            </a:r>
            <a:r>
              <a:rPr lang="en" sz="1600">
                <a:latin typeface="Nunito"/>
                <a:ea typeface="Nunito"/>
                <a:cs typeface="Nunito"/>
                <a:sym typeface="Nunito"/>
              </a:rPr>
              <a:t>type of Census data currently available only goes down to block groups </a:t>
            </a:r>
            <a:endParaRPr sz="1600">
              <a:latin typeface="Nunito"/>
              <a:ea typeface="Nunito"/>
              <a:cs typeface="Nunito"/>
              <a:sym typeface="Nunito"/>
            </a:endParaRPr>
          </a:p>
        </p:txBody>
      </p:sp>
      <p:sp>
        <p:nvSpPr>
          <p:cNvPr id="295" name="Google Shape;295;p15"/>
          <p:cNvSpPr/>
          <p:nvPr/>
        </p:nvSpPr>
        <p:spPr>
          <a:xfrm>
            <a:off x="5067600" y="1663175"/>
            <a:ext cx="1249500" cy="2019600"/>
          </a:xfrm>
          <a:prstGeom prst="roundRect">
            <a:avLst>
              <a:gd fmla="val 16667" name="adj"/>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txBox="1"/>
          <p:nvPr/>
        </p:nvSpPr>
        <p:spPr>
          <a:xfrm>
            <a:off x="6421850" y="335025"/>
            <a:ext cx="20847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highlight>
                  <a:srgbClr val="38761D"/>
                </a:highlight>
                <a:latin typeface="Nunito"/>
                <a:ea typeface="Nunito"/>
                <a:cs typeface="Nunito"/>
                <a:sym typeface="Nunito"/>
              </a:rPr>
              <a:t>    </a:t>
            </a:r>
            <a:r>
              <a:rPr b="1" lang="en" sz="1500">
                <a:latin typeface="Nunito"/>
                <a:ea typeface="Nunito"/>
                <a:cs typeface="Nunito"/>
                <a:sym typeface="Nunito"/>
              </a:rPr>
              <a:t> : What we wanted</a:t>
            </a:r>
            <a:endParaRPr b="1" sz="1500">
              <a:latin typeface="Nunito"/>
              <a:ea typeface="Nunito"/>
              <a:cs typeface="Nunito"/>
              <a:sym typeface="Nunito"/>
            </a:endParaRPr>
          </a:p>
          <a:p>
            <a:pPr indent="0" lvl="0" marL="0" rtl="0" algn="l">
              <a:spcBef>
                <a:spcPts val="0"/>
              </a:spcBef>
              <a:spcAft>
                <a:spcPts val="0"/>
              </a:spcAft>
              <a:buNone/>
            </a:pPr>
            <a:r>
              <a:rPr b="1" lang="en" sz="1500">
                <a:highlight>
                  <a:srgbClr val="FF0000"/>
                </a:highlight>
                <a:latin typeface="Nunito"/>
                <a:ea typeface="Nunito"/>
                <a:cs typeface="Nunito"/>
                <a:sym typeface="Nunito"/>
              </a:rPr>
              <a:t>    </a:t>
            </a:r>
            <a:r>
              <a:rPr b="1" lang="en" sz="1500">
                <a:latin typeface="Nunito"/>
                <a:ea typeface="Nunito"/>
                <a:cs typeface="Nunito"/>
                <a:sym typeface="Nunito"/>
              </a:rPr>
              <a:t> : What we used</a:t>
            </a:r>
            <a:endParaRPr b="1" sz="1500">
              <a:latin typeface="Nunito"/>
              <a:ea typeface="Nunito"/>
              <a:cs typeface="Nunito"/>
              <a:sym typeface="Nunito"/>
            </a:endParaRPr>
          </a:p>
        </p:txBody>
      </p:sp>
      <p:sp>
        <p:nvSpPr>
          <p:cNvPr id="297" name="Google Shape;297;p15"/>
          <p:cNvSpPr/>
          <p:nvPr/>
        </p:nvSpPr>
        <p:spPr>
          <a:xfrm>
            <a:off x="4230975" y="3918300"/>
            <a:ext cx="1384800" cy="1149000"/>
          </a:xfrm>
          <a:prstGeom prst="roundRect">
            <a:avLst>
              <a:gd fmla="val 16667" name="adj"/>
            </a:avLst>
          </a:prstGeom>
          <a:noFill/>
          <a:ln cap="flat" cmpd="sng" w="76200">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pic>
        <p:nvPicPr>
          <p:cNvPr id="302" name="Google Shape;302;p16"/>
          <p:cNvPicPr preferRelativeResize="0"/>
          <p:nvPr/>
        </p:nvPicPr>
        <p:blipFill>
          <a:blip r:embed="rId3">
            <a:alphaModFix/>
          </a:blip>
          <a:stretch>
            <a:fillRect/>
          </a:stretch>
        </p:blipFill>
        <p:spPr>
          <a:xfrm>
            <a:off x="148375" y="2256840"/>
            <a:ext cx="2404266" cy="2372636"/>
          </a:xfrm>
          <a:prstGeom prst="rect">
            <a:avLst/>
          </a:prstGeom>
          <a:noFill/>
          <a:ln>
            <a:noFill/>
          </a:ln>
        </p:spPr>
      </p:pic>
      <p:pic>
        <p:nvPicPr>
          <p:cNvPr id="303" name="Google Shape;303;p16"/>
          <p:cNvPicPr preferRelativeResize="0"/>
          <p:nvPr/>
        </p:nvPicPr>
        <p:blipFill>
          <a:blip r:embed="rId4">
            <a:alphaModFix/>
          </a:blip>
          <a:stretch>
            <a:fillRect/>
          </a:stretch>
        </p:blipFill>
        <p:spPr>
          <a:xfrm>
            <a:off x="2873047" y="2256826"/>
            <a:ext cx="2599834" cy="2510575"/>
          </a:xfrm>
          <a:prstGeom prst="rect">
            <a:avLst/>
          </a:prstGeom>
          <a:noFill/>
          <a:ln>
            <a:noFill/>
          </a:ln>
        </p:spPr>
      </p:pic>
      <p:pic>
        <p:nvPicPr>
          <p:cNvPr id="304" name="Google Shape;304;p16"/>
          <p:cNvPicPr preferRelativeResize="0"/>
          <p:nvPr/>
        </p:nvPicPr>
        <p:blipFill>
          <a:blip r:embed="rId5">
            <a:alphaModFix/>
          </a:blip>
          <a:stretch>
            <a:fillRect/>
          </a:stretch>
        </p:blipFill>
        <p:spPr>
          <a:xfrm>
            <a:off x="204510" y="48176"/>
            <a:ext cx="2599834" cy="2510575"/>
          </a:xfrm>
          <a:prstGeom prst="rect">
            <a:avLst/>
          </a:prstGeom>
          <a:noFill/>
          <a:ln>
            <a:noFill/>
          </a:ln>
        </p:spPr>
      </p:pic>
      <p:pic>
        <p:nvPicPr>
          <p:cNvPr id="305" name="Google Shape;305;p16"/>
          <p:cNvPicPr preferRelativeResize="0"/>
          <p:nvPr/>
        </p:nvPicPr>
        <p:blipFill>
          <a:blip r:embed="rId6">
            <a:alphaModFix/>
          </a:blip>
          <a:stretch>
            <a:fillRect/>
          </a:stretch>
        </p:blipFill>
        <p:spPr>
          <a:xfrm>
            <a:off x="5859364" y="48176"/>
            <a:ext cx="2599834" cy="2510575"/>
          </a:xfrm>
          <a:prstGeom prst="rect">
            <a:avLst/>
          </a:prstGeom>
          <a:noFill/>
          <a:ln>
            <a:noFill/>
          </a:ln>
        </p:spPr>
      </p:pic>
      <p:pic>
        <p:nvPicPr>
          <p:cNvPr id="306" name="Google Shape;306;p16"/>
          <p:cNvPicPr preferRelativeResize="0"/>
          <p:nvPr/>
        </p:nvPicPr>
        <p:blipFill>
          <a:blip r:embed="rId7">
            <a:alphaModFix/>
          </a:blip>
          <a:stretch>
            <a:fillRect/>
          </a:stretch>
        </p:blipFill>
        <p:spPr>
          <a:xfrm>
            <a:off x="3089521" y="35175"/>
            <a:ext cx="3004434" cy="2536576"/>
          </a:xfrm>
          <a:prstGeom prst="rect">
            <a:avLst/>
          </a:prstGeom>
          <a:noFill/>
          <a:ln>
            <a:noFill/>
          </a:ln>
        </p:spPr>
      </p:pic>
      <p:sp>
        <p:nvSpPr>
          <p:cNvPr id="307" name="Google Shape;307;p16"/>
          <p:cNvSpPr txBox="1"/>
          <p:nvPr>
            <p:ph type="title"/>
          </p:nvPr>
        </p:nvSpPr>
        <p:spPr>
          <a:xfrm>
            <a:off x="262850" y="4355550"/>
            <a:ext cx="5049600" cy="67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Race and Ethnicity</a:t>
            </a:r>
            <a:endParaRPr/>
          </a:p>
        </p:txBody>
      </p:sp>
      <p:pic>
        <p:nvPicPr>
          <p:cNvPr id="308" name="Google Shape;308;p16"/>
          <p:cNvPicPr preferRelativeResize="0"/>
          <p:nvPr/>
        </p:nvPicPr>
        <p:blipFill rotWithShape="1">
          <a:blip r:embed="rId8">
            <a:alphaModFix/>
          </a:blip>
          <a:srcRect b="0" l="0" r="0" t="10225"/>
          <a:stretch/>
        </p:blipFill>
        <p:spPr>
          <a:xfrm>
            <a:off x="5656925" y="2172850"/>
            <a:ext cx="3089550" cy="2678500"/>
          </a:xfrm>
          <a:prstGeom prst="rect">
            <a:avLst/>
          </a:prstGeom>
          <a:noFill/>
          <a:ln>
            <a:noFill/>
          </a:ln>
        </p:spPr>
      </p:pic>
      <p:sp>
        <p:nvSpPr>
          <p:cNvPr id="309" name="Google Shape;309;p16"/>
          <p:cNvSpPr txBox="1"/>
          <p:nvPr/>
        </p:nvSpPr>
        <p:spPr>
          <a:xfrm>
            <a:off x="478950" y="195375"/>
            <a:ext cx="2237100" cy="400200"/>
          </a:xfrm>
          <a:prstGeom prst="rect">
            <a:avLst/>
          </a:prstGeom>
          <a:solidFill>
            <a:srgbClr val="FFFFFF"/>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Nunito"/>
                <a:ea typeface="Nunito"/>
                <a:cs typeface="Nunito"/>
                <a:sym typeface="Nunito"/>
              </a:rPr>
              <a:t>Hispanic or Latino</a:t>
            </a:r>
            <a:endParaRPr b="1">
              <a:latin typeface="Nunito"/>
              <a:ea typeface="Nunito"/>
              <a:cs typeface="Nunito"/>
              <a:sym typeface="Nunito"/>
            </a:endParaRPr>
          </a:p>
        </p:txBody>
      </p:sp>
      <p:sp>
        <p:nvSpPr>
          <p:cNvPr id="310" name="Google Shape;310;p16"/>
          <p:cNvSpPr txBox="1"/>
          <p:nvPr/>
        </p:nvSpPr>
        <p:spPr>
          <a:xfrm>
            <a:off x="451900" y="2312813"/>
            <a:ext cx="2237100" cy="400200"/>
          </a:xfrm>
          <a:prstGeom prst="rect">
            <a:avLst/>
          </a:prstGeom>
          <a:solidFill>
            <a:srgbClr val="FFFFFF"/>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Nunito"/>
                <a:ea typeface="Nunito"/>
                <a:cs typeface="Nunito"/>
                <a:sym typeface="Nunito"/>
              </a:rPr>
              <a:t>White</a:t>
            </a:r>
            <a:endParaRPr b="1">
              <a:latin typeface="Nunito"/>
              <a:ea typeface="Nunito"/>
              <a:cs typeface="Nunito"/>
              <a:sym typeface="Nunito"/>
            </a:endParaRPr>
          </a:p>
        </p:txBody>
      </p:sp>
      <p:sp>
        <p:nvSpPr>
          <p:cNvPr id="311" name="Google Shape;311;p16"/>
          <p:cNvSpPr txBox="1"/>
          <p:nvPr/>
        </p:nvSpPr>
        <p:spPr>
          <a:xfrm>
            <a:off x="3389651" y="195375"/>
            <a:ext cx="2599800" cy="400200"/>
          </a:xfrm>
          <a:prstGeom prst="rect">
            <a:avLst/>
          </a:prstGeom>
          <a:solidFill>
            <a:srgbClr val="FFFFFF"/>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Nunito"/>
                <a:ea typeface="Nunito"/>
                <a:cs typeface="Nunito"/>
                <a:sym typeface="Nunito"/>
              </a:rPr>
              <a:t>Black or African American</a:t>
            </a:r>
            <a:endParaRPr b="1">
              <a:latin typeface="Nunito"/>
              <a:ea typeface="Nunito"/>
              <a:cs typeface="Nunito"/>
              <a:sym typeface="Nunito"/>
            </a:endParaRPr>
          </a:p>
        </p:txBody>
      </p:sp>
      <p:sp>
        <p:nvSpPr>
          <p:cNvPr id="312" name="Google Shape;312;p16"/>
          <p:cNvSpPr txBox="1"/>
          <p:nvPr/>
        </p:nvSpPr>
        <p:spPr>
          <a:xfrm>
            <a:off x="3285313" y="2312813"/>
            <a:ext cx="2237100" cy="400200"/>
          </a:xfrm>
          <a:prstGeom prst="rect">
            <a:avLst/>
          </a:prstGeom>
          <a:solidFill>
            <a:srgbClr val="FFFFFF"/>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Nunito"/>
                <a:ea typeface="Nunito"/>
                <a:cs typeface="Nunito"/>
                <a:sym typeface="Nunito"/>
              </a:rPr>
              <a:t>Asian</a:t>
            </a:r>
            <a:endParaRPr b="1">
              <a:latin typeface="Nunito"/>
              <a:ea typeface="Nunito"/>
              <a:cs typeface="Nunito"/>
              <a:sym typeface="Nunito"/>
            </a:endParaRPr>
          </a:p>
        </p:txBody>
      </p:sp>
      <p:sp>
        <p:nvSpPr>
          <p:cNvPr id="313" name="Google Shape;313;p16"/>
          <p:cNvSpPr txBox="1"/>
          <p:nvPr/>
        </p:nvSpPr>
        <p:spPr>
          <a:xfrm>
            <a:off x="6083150" y="195375"/>
            <a:ext cx="2237100" cy="400200"/>
          </a:xfrm>
          <a:prstGeom prst="rect">
            <a:avLst/>
          </a:prstGeom>
          <a:solidFill>
            <a:srgbClr val="FFFFFF"/>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Nunito"/>
                <a:ea typeface="Nunito"/>
                <a:cs typeface="Nunito"/>
                <a:sym typeface="Nunito"/>
              </a:rPr>
              <a:t>Two or More Races</a:t>
            </a:r>
            <a:endParaRPr b="1">
              <a:latin typeface="Nunito"/>
              <a:ea typeface="Nunito"/>
              <a:cs typeface="Nunito"/>
              <a:sym typeface="Nunito"/>
            </a:endParaRPr>
          </a:p>
        </p:txBody>
      </p:sp>
      <p:sp>
        <p:nvSpPr>
          <p:cNvPr id="314" name="Google Shape;314;p16"/>
          <p:cNvSpPr txBox="1"/>
          <p:nvPr/>
        </p:nvSpPr>
        <p:spPr>
          <a:xfrm>
            <a:off x="6003402" y="2158550"/>
            <a:ext cx="2549100" cy="400200"/>
          </a:xfrm>
          <a:prstGeom prst="rect">
            <a:avLst/>
          </a:prstGeom>
          <a:solidFill>
            <a:srgbClr val="FFFFFF"/>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Nunito"/>
                <a:ea typeface="Nunito"/>
                <a:cs typeface="Nunito"/>
                <a:sym typeface="Nunito"/>
              </a:rPr>
              <a:t>Some other Race</a:t>
            </a:r>
            <a:endParaRPr b="1">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17"/>
          <p:cNvSpPr txBox="1"/>
          <p:nvPr>
            <p:ph type="title"/>
          </p:nvPr>
        </p:nvSpPr>
        <p:spPr>
          <a:xfrm>
            <a:off x="262850" y="4355550"/>
            <a:ext cx="5049600" cy="67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Department of Public Works</a:t>
            </a:r>
            <a:endParaRPr/>
          </a:p>
        </p:txBody>
      </p:sp>
      <p:pic>
        <p:nvPicPr>
          <p:cNvPr id="320" name="Google Shape;320;p17"/>
          <p:cNvPicPr preferRelativeResize="0"/>
          <p:nvPr/>
        </p:nvPicPr>
        <p:blipFill rotWithShape="1">
          <a:blip r:embed="rId3">
            <a:alphaModFix/>
          </a:blip>
          <a:srcRect b="16887" l="16874" r="0" t="14156"/>
          <a:stretch/>
        </p:blipFill>
        <p:spPr>
          <a:xfrm>
            <a:off x="4504251" y="2646754"/>
            <a:ext cx="2914650" cy="1849896"/>
          </a:xfrm>
          <a:prstGeom prst="rect">
            <a:avLst/>
          </a:prstGeom>
          <a:noFill/>
          <a:ln>
            <a:noFill/>
          </a:ln>
        </p:spPr>
      </p:pic>
      <p:pic>
        <p:nvPicPr>
          <p:cNvPr id="321" name="Google Shape;321;p17"/>
          <p:cNvPicPr preferRelativeResize="0"/>
          <p:nvPr/>
        </p:nvPicPr>
        <p:blipFill rotWithShape="1">
          <a:blip r:embed="rId4">
            <a:alphaModFix/>
          </a:blip>
          <a:srcRect b="16509" l="20038" r="0" t="13769"/>
          <a:stretch/>
        </p:blipFill>
        <p:spPr>
          <a:xfrm>
            <a:off x="4568805" y="502575"/>
            <a:ext cx="2785570" cy="1849900"/>
          </a:xfrm>
          <a:prstGeom prst="rect">
            <a:avLst/>
          </a:prstGeom>
          <a:noFill/>
          <a:ln>
            <a:noFill/>
          </a:ln>
        </p:spPr>
      </p:pic>
      <p:pic>
        <p:nvPicPr>
          <p:cNvPr id="322" name="Google Shape;322;p17"/>
          <p:cNvPicPr preferRelativeResize="0"/>
          <p:nvPr/>
        </p:nvPicPr>
        <p:blipFill rotWithShape="1">
          <a:blip r:embed="rId5">
            <a:alphaModFix/>
          </a:blip>
          <a:srcRect b="15990" l="16275" r="0" t="13442"/>
          <a:stretch/>
        </p:blipFill>
        <p:spPr>
          <a:xfrm>
            <a:off x="1504757" y="2579750"/>
            <a:ext cx="2888480" cy="1849900"/>
          </a:xfrm>
          <a:prstGeom prst="rect">
            <a:avLst/>
          </a:prstGeom>
          <a:noFill/>
          <a:ln>
            <a:noFill/>
          </a:ln>
        </p:spPr>
      </p:pic>
      <p:pic>
        <p:nvPicPr>
          <p:cNvPr id="323" name="Google Shape;323;p17"/>
          <p:cNvPicPr preferRelativeResize="0"/>
          <p:nvPr/>
        </p:nvPicPr>
        <p:blipFill rotWithShape="1">
          <a:blip r:embed="rId6">
            <a:alphaModFix/>
          </a:blip>
          <a:srcRect b="16044" l="22239" r="0" t="14224"/>
          <a:stretch/>
        </p:blipFill>
        <p:spPr>
          <a:xfrm>
            <a:off x="1420288" y="502575"/>
            <a:ext cx="2972950" cy="1849900"/>
          </a:xfrm>
          <a:prstGeom prst="rect">
            <a:avLst/>
          </a:prstGeom>
          <a:noFill/>
          <a:ln>
            <a:noFill/>
          </a:ln>
        </p:spPr>
      </p:pic>
      <p:sp>
        <p:nvSpPr>
          <p:cNvPr id="324" name="Google Shape;324;p17"/>
          <p:cNvSpPr txBox="1"/>
          <p:nvPr/>
        </p:nvSpPr>
        <p:spPr>
          <a:xfrm>
            <a:off x="2247650" y="222550"/>
            <a:ext cx="2047800" cy="400200"/>
          </a:xfrm>
          <a:prstGeom prst="rect">
            <a:avLst/>
          </a:prstGeom>
          <a:solidFill>
            <a:srgbClr val="FFFFFF"/>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Nunito"/>
                <a:ea typeface="Nunito"/>
                <a:cs typeface="Nunito"/>
                <a:sym typeface="Nunito"/>
              </a:rPr>
              <a:t>Pothole</a:t>
            </a:r>
            <a:endParaRPr b="1">
              <a:latin typeface="Nunito"/>
              <a:ea typeface="Nunito"/>
              <a:cs typeface="Nunito"/>
              <a:sym typeface="Nunito"/>
            </a:endParaRPr>
          </a:p>
        </p:txBody>
      </p:sp>
      <p:sp>
        <p:nvSpPr>
          <p:cNvPr id="325" name="Google Shape;325;p17"/>
          <p:cNvSpPr txBox="1"/>
          <p:nvPr/>
        </p:nvSpPr>
        <p:spPr>
          <a:xfrm>
            <a:off x="5028425" y="222550"/>
            <a:ext cx="2237100" cy="400200"/>
          </a:xfrm>
          <a:prstGeom prst="rect">
            <a:avLst/>
          </a:prstGeom>
          <a:solidFill>
            <a:srgbClr val="FFFFFF"/>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Nunito"/>
                <a:ea typeface="Nunito"/>
                <a:cs typeface="Nunito"/>
                <a:sym typeface="Nunito"/>
              </a:rPr>
              <a:t>Salt Roads</a:t>
            </a:r>
            <a:endParaRPr b="1">
              <a:latin typeface="Nunito"/>
              <a:ea typeface="Nunito"/>
              <a:cs typeface="Nunito"/>
              <a:sym typeface="Nunito"/>
            </a:endParaRPr>
          </a:p>
        </p:txBody>
      </p:sp>
      <p:sp>
        <p:nvSpPr>
          <p:cNvPr id="326" name="Google Shape;326;p17"/>
          <p:cNvSpPr txBox="1"/>
          <p:nvPr/>
        </p:nvSpPr>
        <p:spPr>
          <a:xfrm>
            <a:off x="1936325" y="2371650"/>
            <a:ext cx="2453700" cy="400200"/>
          </a:xfrm>
          <a:prstGeom prst="rect">
            <a:avLst/>
          </a:prstGeom>
          <a:solidFill>
            <a:srgbClr val="FFFFFF"/>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Nunito"/>
                <a:ea typeface="Nunito"/>
                <a:cs typeface="Nunito"/>
                <a:sym typeface="Nunito"/>
              </a:rPr>
              <a:t>New sign Installation</a:t>
            </a:r>
            <a:endParaRPr b="1">
              <a:latin typeface="Nunito"/>
              <a:ea typeface="Nunito"/>
              <a:cs typeface="Nunito"/>
              <a:sym typeface="Nunito"/>
            </a:endParaRPr>
          </a:p>
        </p:txBody>
      </p:sp>
      <p:sp>
        <p:nvSpPr>
          <p:cNvPr id="327" name="Google Shape;327;p17"/>
          <p:cNvSpPr txBox="1"/>
          <p:nvPr/>
        </p:nvSpPr>
        <p:spPr>
          <a:xfrm>
            <a:off x="5181800" y="2371650"/>
            <a:ext cx="2237100" cy="400200"/>
          </a:xfrm>
          <a:prstGeom prst="rect">
            <a:avLst/>
          </a:prstGeom>
          <a:solidFill>
            <a:srgbClr val="FFFFFF"/>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Nunito"/>
                <a:ea typeface="Nunito"/>
                <a:cs typeface="Nunito"/>
                <a:sym typeface="Nunito"/>
              </a:rPr>
              <a:t>Tree Branch Down</a:t>
            </a:r>
            <a:endParaRPr b="1">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18"/>
          <p:cNvSpPr txBox="1"/>
          <p:nvPr>
            <p:ph type="title"/>
          </p:nvPr>
        </p:nvSpPr>
        <p:spPr>
          <a:xfrm>
            <a:off x="262850" y="4355550"/>
            <a:ext cx="5049600" cy="67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311 Complaints</a:t>
            </a:r>
            <a:endParaRPr/>
          </a:p>
        </p:txBody>
      </p:sp>
      <p:pic>
        <p:nvPicPr>
          <p:cNvPr id="333" name="Google Shape;333;p18"/>
          <p:cNvPicPr preferRelativeResize="0"/>
          <p:nvPr/>
        </p:nvPicPr>
        <p:blipFill rotWithShape="1">
          <a:blip r:embed="rId3">
            <a:alphaModFix/>
          </a:blip>
          <a:srcRect b="12838" l="0" r="0" t="0"/>
          <a:stretch/>
        </p:blipFill>
        <p:spPr>
          <a:xfrm>
            <a:off x="492675" y="83488"/>
            <a:ext cx="3400425" cy="2105025"/>
          </a:xfrm>
          <a:prstGeom prst="rect">
            <a:avLst/>
          </a:prstGeom>
          <a:noFill/>
          <a:ln>
            <a:noFill/>
          </a:ln>
        </p:spPr>
      </p:pic>
      <p:pic>
        <p:nvPicPr>
          <p:cNvPr id="334" name="Google Shape;334;p18"/>
          <p:cNvPicPr preferRelativeResize="0"/>
          <p:nvPr/>
        </p:nvPicPr>
        <p:blipFill rotWithShape="1">
          <a:blip r:embed="rId4">
            <a:alphaModFix/>
          </a:blip>
          <a:srcRect b="11079" l="0" r="0" t="0"/>
          <a:stretch/>
        </p:blipFill>
        <p:spPr>
          <a:xfrm>
            <a:off x="497438" y="2133300"/>
            <a:ext cx="3390900" cy="2038350"/>
          </a:xfrm>
          <a:prstGeom prst="rect">
            <a:avLst/>
          </a:prstGeom>
          <a:noFill/>
          <a:ln>
            <a:noFill/>
          </a:ln>
        </p:spPr>
      </p:pic>
      <p:pic>
        <p:nvPicPr>
          <p:cNvPr id="335" name="Google Shape;335;p18"/>
          <p:cNvPicPr preferRelativeResize="0"/>
          <p:nvPr/>
        </p:nvPicPr>
        <p:blipFill>
          <a:blip r:embed="rId5">
            <a:alphaModFix/>
          </a:blip>
          <a:stretch>
            <a:fillRect/>
          </a:stretch>
        </p:blipFill>
        <p:spPr>
          <a:xfrm>
            <a:off x="4572000" y="83500"/>
            <a:ext cx="4495800" cy="2790825"/>
          </a:xfrm>
          <a:prstGeom prst="rect">
            <a:avLst/>
          </a:prstGeom>
          <a:noFill/>
          <a:ln>
            <a:noFill/>
          </a:ln>
        </p:spPr>
      </p:pic>
      <p:pic>
        <p:nvPicPr>
          <p:cNvPr id="336" name="Google Shape;336;p18"/>
          <p:cNvPicPr preferRelativeResize="0"/>
          <p:nvPr/>
        </p:nvPicPr>
        <p:blipFill rotWithShape="1">
          <a:blip r:embed="rId6">
            <a:alphaModFix/>
          </a:blip>
          <a:srcRect b="16708" l="0" r="0" t="0"/>
          <a:stretch/>
        </p:blipFill>
        <p:spPr>
          <a:xfrm>
            <a:off x="4572000" y="2874325"/>
            <a:ext cx="4241969" cy="2269175"/>
          </a:xfrm>
          <a:prstGeom prst="rect">
            <a:avLst/>
          </a:prstGeom>
          <a:noFill/>
          <a:ln>
            <a:noFill/>
          </a:ln>
        </p:spPr>
      </p:pic>
      <p:sp>
        <p:nvSpPr>
          <p:cNvPr id="337" name="Google Shape;337;p18"/>
          <p:cNvSpPr txBox="1"/>
          <p:nvPr/>
        </p:nvSpPr>
        <p:spPr>
          <a:xfrm>
            <a:off x="660125" y="2022525"/>
            <a:ext cx="2237100" cy="615600"/>
          </a:xfrm>
          <a:prstGeom prst="rect">
            <a:avLst/>
          </a:prstGeom>
          <a:solidFill>
            <a:srgbClr val="FFFFFF"/>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Nunito"/>
                <a:ea typeface="Nunito"/>
                <a:cs typeface="Nunito"/>
                <a:sym typeface="Nunito"/>
              </a:rPr>
              <a:t>COVID Food Assistance by block group</a:t>
            </a:r>
            <a:endParaRPr b="1">
              <a:latin typeface="Nunito"/>
              <a:ea typeface="Nunito"/>
              <a:cs typeface="Nunito"/>
              <a:sym typeface="Nunito"/>
            </a:endParaRPr>
          </a:p>
        </p:txBody>
      </p:sp>
      <p:sp>
        <p:nvSpPr>
          <p:cNvPr id="338" name="Google Shape;338;p18"/>
          <p:cNvSpPr txBox="1"/>
          <p:nvPr/>
        </p:nvSpPr>
        <p:spPr>
          <a:xfrm>
            <a:off x="497450" y="135025"/>
            <a:ext cx="2237100" cy="615600"/>
          </a:xfrm>
          <a:prstGeom prst="rect">
            <a:avLst/>
          </a:prstGeom>
          <a:solidFill>
            <a:srgbClr val="FFFFFF"/>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Nunito"/>
                <a:ea typeface="Nunito"/>
                <a:cs typeface="Nunito"/>
                <a:sym typeface="Nunito"/>
              </a:rPr>
              <a:t>Non-Covid Requests by block group</a:t>
            </a:r>
            <a:endParaRPr b="1">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19"/>
          <p:cNvSpPr txBox="1"/>
          <p:nvPr>
            <p:ph type="title"/>
          </p:nvPr>
        </p:nvSpPr>
        <p:spPr>
          <a:xfrm>
            <a:off x="262850" y="4355550"/>
            <a:ext cx="5049600" cy="67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Permit Data</a:t>
            </a:r>
            <a:endParaRPr/>
          </a:p>
        </p:txBody>
      </p:sp>
      <p:pic>
        <p:nvPicPr>
          <p:cNvPr id="344" name="Google Shape;344;p19"/>
          <p:cNvPicPr preferRelativeResize="0"/>
          <p:nvPr/>
        </p:nvPicPr>
        <p:blipFill rotWithShape="1">
          <a:blip r:embed="rId3">
            <a:alphaModFix/>
          </a:blip>
          <a:srcRect b="0" l="7313" r="0" t="8122"/>
          <a:stretch/>
        </p:blipFill>
        <p:spPr>
          <a:xfrm>
            <a:off x="142875" y="2253975"/>
            <a:ext cx="1733700" cy="1647900"/>
          </a:xfrm>
          <a:prstGeom prst="roundRect">
            <a:avLst>
              <a:gd fmla="val 8631" name="adj"/>
            </a:avLst>
          </a:prstGeom>
          <a:noFill/>
          <a:ln>
            <a:noFill/>
          </a:ln>
        </p:spPr>
      </p:pic>
      <p:pic>
        <p:nvPicPr>
          <p:cNvPr id="345" name="Google Shape;345;p19"/>
          <p:cNvPicPr preferRelativeResize="0"/>
          <p:nvPr/>
        </p:nvPicPr>
        <p:blipFill>
          <a:blip r:embed="rId4">
            <a:alphaModFix/>
          </a:blip>
          <a:stretch>
            <a:fillRect/>
          </a:stretch>
        </p:blipFill>
        <p:spPr>
          <a:xfrm>
            <a:off x="2019300" y="152400"/>
            <a:ext cx="1714500" cy="1647900"/>
          </a:xfrm>
          <a:prstGeom prst="roundRect">
            <a:avLst>
              <a:gd fmla="val 10102" name="adj"/>
            </a:avLst>
          </a:prstGeom>
          <a:noFill/>
          <a:ln>
            <a:noFill/>
          </a:ln>
        </p:spPr>
      </p:pic>
      <p:pic>
        <p:nvPicPr>
          <p:cNvPr id="346" name="Google Shape;346;p19"/>
          <p:cNvPicPr preferRelativeResize="0"/>
          <p:nvPr/>
        </p:nvPicPr>
        <p:blipFill>
          <a:blip r:embed="rId5">
            <a:alphaModFix/>
          </a:blip>
          <a:stretch>
            <a:fillRect/>
          </a:stretch>
        </p:blipFill>
        <p:spPr>
          <a:xfrm>
            <a:off x="152400" y="152400"/>
            <a:ext cx="1714500" cy="1647900"/>
          </a:xfrm>
          <a:prstGeom prst="roundRect">
            <a:avLst>
              <a:gd fmla="val 8559" name="adj"/>
            </a:avLst>
          </a:prstGeom>
          <a:noFill/>
          <a:ln>
            <a:noFill/>
          </a:ln>
        </p:spPr>
      </p:pic>
      <p:sp>
        <p:nvSpPr>
          <p:cNvPr id="347" name="Google Shape;347;p19"/>
          <p:cNvSpPr txBox="1"/>
          <p:nvPr/>
        </p:nvSpPr>
        <p:spPr>
          <a:xfrm>
            <a:off x="142875" y="1690800"/>
            <a:ext cx="3362400" cy="372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900"/>
          </a:p>
          <a:p>
            <a:pPr indent="0" lvl="0" marL="0" rtl="0" algn="ctr">
              <a:spcBef>
                <a:spcPts val="0"/>
              </a:spcBef>
              <a:spcAft>
                <a:spcPts val="0"/>
              </a:spcAft>
              <a:buNone/>
            </a:pPr>
            <a:r>
              <a:rPr lang="en" sz="900"/>
              <a:t>Electricity Permits	                           Plumbing Permits </a:t>
            </a:r>
            <a:endParaRPr sz="900"/>
          </a:p>
        </p:txBody>
      </p:sp>
      <p:pic>
        <p:nvPicPr>
          <p:cNvPr id="348" name="Google Shape;348;p19"/>
          <p:cNvPicPr preferRelativeResize="0"/>
          <p:nvPr/>
        </p:nvPicPr>
        <p:blipFill>
          <a:blip r:embed="rId6">
            <a:alphaModFix/>
          </a:blip>
          <a:stretch>
            <a:fillRect/>
          </a:stretch>
        </p:blipFill>
        <p:spPr>
          <a:xfrm>
            <a:off x="1951350" y="2253975"/>
            <a:ext cx="2885375" cy="1789200"/>
          </a:xfrm>
          <a:prstGeom prst="rect">
            <a:avLst/>
          </a:prstGeom>
          <a:noFill/>
          <a:ln>
            <a:noFill/>
          </a:ln>
        </p:spPr>
      </p:pic>
      <p:pic>
        <p:nvPicPr>
          <p:cNvPr id="349" name="Google Shape;349;p19"/>
          <p:cNvPicPr preferRelativeResize="0"/>
          <p:nvPr/>
        </p:nvPicPr>
        <p:blipFill rotWithShape="1">
          <a:blip r:embed="rId7">
            <a:alphaModFix/>
          </a:blip>
          <a:srcRect b="0" l="0" r="3725" t="0"/>
          <a:stretch/>
        </p:blipFill>
        <p:spPr>
          <a:xfrm>
            <a:off x="4911500" y="2398838"/>
            <a:ext cx="3622251" cy="1876775"/>
          </a:xfrm>
          <a:prstGeom prst="rect">
            <a:avLst/>
          </a:prstGeom>
          <a:noFill/>
          <a:ln>
            <a:noFill/>
          </a:ln>
        </p:spPr>
      </p:pic>
      <p:pic>
        <p:nvPicPr>
          <p:cNvPr id="350" name="Google Shape;350;p19"/>
          <p:cNvPicPr preferRelativeResize="0"/>
          <p:nvPr/>
        </p:nvPicPr>
        <p:blipFill rotWithShape="1">
          <a:blip r:embed="rId8">
            <a:alphaModFix/>
          </a:blip>
          <a:srcRect b="0" l="2185" r="5204" t="0"/>
          <a:stretch/>
        </p:blipFill>
        <p:spPr>
          <a:xfrm>
            <a:off x="4903975" y="253225"/>
            <a:ext cx="3561950" cy="1908250"/>
          </a:xfrm>
          <a:prstGeom prst="rect">
            <a:avLst/>
          </a:prstGeom>
          <a:noFill/>
          <a:ln>
            <a:noFill/>
          </a:ln>
        </p:spPr>
      </p:pic>
      <p:sp>
        <p:nvSpPr>
          <p:cNvPr id="351" name="Google Shape;351;p19"/>
          <p:cNvSpPr txBox="1"/>
          <p:nvPr/>
        </p:nvSpPr>
        <p:spPr>
          <a:xfrm>
            <a:off x="262850" y="3852150"/>
            <a:ext cx="13350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t>Building Permits</a:t>
            </a:r>
            <a:endParaRPr>
              <a:latin typeface="Nunito"/>
              <a:ea typeface="Nunito"/>
              <a:cs typeface="Nunito"/>
              <a:sym typeface="Nuni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pic>
        <p:nvPicPr>
          <p:cNvPr id="356" name="Google Shape;356;p20"/>
          <p:cNvPicPr preferRelativeResize="0"/>
          <p:nvPr/>
        </p:nvPicPr>
        <p:blipFill>
          <a:blip r:embed="rId3">
            <a:alphaModFix/>
          </a:blip>
          <a:stretch>
            <a:fillRect/>
          </a:stretch>
        </p:blipFill>
        <p:spPr>
          <a:xfrm>
            <a:off x="956769" y="850500"/>
            <a:ext cx="6498600" cy="3494425"/>
          </a:xfrm>
          <a:prstGeom prst="rect">
            <a:avLst/>
          </a:prstGeom>
          <a:noFill/>
          <a:ln>
            <a:noFill/>
          </a:ln>
        </p:spPr>
      </p:pic>
      <p:pic>
        <p:nvPicPr>
          <p:cNvPr id="357" name="Google Shape;357;p20"/>
          <p:cNvPicPr preferRelativeResize="0"/>
          <p:nvPr/>
        </p:nvPicPr>
        <p:blipFill>
          <a:blip r:embed="rId4">
            <a:alphaModFix/>
          </a:blip>
          <a:stretch>
            <a:fillRect/>
          </a:stretch>
        </p:blipFill>
        <p:spPr>
          <a:xfrm>
            <a:off x="5546450" y="525950"/>
            <a:ext cx="3019500" cy="2724900"/>
          </a:xfrm>
          <a:prstGeom prst="roundRect">
            <a:avLst>
              <a:gd fmla="val 7190" name="adj"/>
            </a:avLst>
          </a:prstGeom>
          <a:noFill/>
          <a:ln>
            <a:noFill/>
          </a:ln>
        </p:spPr>
      </p:pic>
      <p:sp>
        <p:nvSpPr>
          <p:cNvPr id="358" name="Google Shape;358;p20"/>
          <p:cNvSpPr txBox="1"/>
          <p:nvPr/>
        </p:nvSpPr>
        <p:spPr>
          <a:xfrm>
            <a:off x="1278100" y="3377700"/>
            <a:ext cx="29001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Nunito"/>
                <a:ea typeface="Nunito"/>
                <a:cs typeface="Nunito"/>
                <a:sym typeface="Nunito"/>
              </a:rPr>
              <a:t>Parking overnight in non commercial parking (17), parking without permit (33), parking without a valid registration (34), or parking without a valid certificate inspection (35)</a:t>
            </a:r>
            <a:endParaRPr sz="1000">
              <a:latin typeface="Nunito"/>
              <a:ea typeface="Nunito"/>
              <a:cs typeface="Nunito"/>
              <a:sym typeface="Nunito"/>
            </a:endParaRPr>
          </a:p>
        </p:txBody>
      </p:sp>
      <p:sp>
        <p:nvSpPr>
          <p:cNvPr id="359" name="Google Shape;359;p20"/>
          <p:cNvSpPr txBox="1"/>
          <p:nvPr/>
        </p:nvSpPr>
        <p:spPr>
          <a:xfrm>
            <a:off x="5546450" y="3377700"/>
            <a:ext cx="25368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Nunito"/>
                <a:ea typeface="Nunito"/>
                <a:cs typeface="Nunito"/>
                <a:sym typeface="Nunito"/>
              </a:rPr>
              <a:t>Parking fractions not coded parking meter (1, 2) or street sweeping (23)</a:t>
            </a:r>
            <a:endParaRPr sz="1000">
              <a:latin typeface="Nunito"/>
              <a:ea typeface="Nunito"/>
              <a:cs typeface="Nunito"/>
              <a:sym typeface="Nunito"/>
            </a:endParaRPr>
          </a:p>
        </p:txBody>
      </p:sp>
      <p:sp>
        <p:nvSpPr>
          <p:cNvPr id="360" name="Google Shape;360;p20"/>
          <p:cNvSpPr txBox="1"/>
          <p:nvPr>
            <p:ph type="title"/>
          </p:nvPr>
        </p:nvSpPr>
        <p:spPr>
          <a:xfrm>
            <a:off x="262850" y="4344925"/>
            <a:ext cx="5049600" cy="67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Parking Tickets</a:t>
            </a:r>
            <a:endParaRPr/>
          </a:p>
        </p:txBody>
      </p:sp>
      <p:pic>
        <p:nvPicPr>
          <p:cNvPr id="361" name="Google Shape;361;p20"/>
          <p:cNvPicPr preferRelativeResize="0"/>
          <p:nvPr/>
        </p:nvPicPr>
        <p:blipFill>
          <a:blip r:embed="rId5">
            <a:alphaModFix/>
          </a:blip>
          <a:stretch>
            <a:fillRect/>
          </a:stretch>
        </p:blipFill>
        <p:spPr>
          <a:xfrm>
            <a:off x="1218400" y="512000"/>
            <a:ext cx="3019500" cy="2752800"/>
          </a:xfrm>
          <a:prstGeom prst="roundRect">
            <a:avLst>
              <a:gd fmla="val 7385" name="adj"/>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400"/>
                                        <p:tgtEl>
                                          <p:spTgt spid="356"/>
                                        </p:tgtEl>
                                      </p:cBhvr>
                                    </p:animEffect>
                                    <p:set>
                                      <p:cBhvr>
                                        <p:cTn dur="1" fill="hold">
                                          <p:stCondLst>
                                            <p:cond delay="400"/>
                                          </p:stCondLst>
                                        </p:cTn>
                                        <p:tgtEl>
                                          <p:spTgt spid="356"/>
                                        </p:tgtEl>
                                        <p:attrNameLst>
                                          <p:attrName>style.visibility</p:attrName>
                                        </p:attrNameLst>
                                      </p:cBhvr>
                                      <p:to>
                                        <p:strVal val="hidden"/>
                                      </p:to>
                                    </p:set>
                                  </p:childTnLst>
                                </p:cTn>
                              </p:par>
                            </p:childTnLst>
                          </p:cTn>
                        </p:par>
                        <p:par>
                          <p:cTn fill="hold">
                            <p:stCondLst>
                              <p:cond delay="400"/>
                            </p:stCondLst>
                            <p:childTnLst>
                              <p:par>
                                <p:cTn fill="hold" nodeType="afterEffect" presetClass="entr" presetID="10" presetSubtype="0">
                                  <p:stCondLst>
                                    <p:cond delay="0"/>
                                  </p:stCondLst>
                                  <p:childTnLst>
                                    <p:set>
                                      <p:cBhvr>
                                        <p:cTn dur="1" fill="hold">
                                          <p:stCondLst>
                                            <p:cond delay="0"/>
                                          </p:stCondLst>
                                        </p:cTn>
                                        <p:tgtEl>
                                          <p:spTgt spid="357"/>
                                        </p:tgtEl>
                                        <p:attrNameLst>
                                          <p:attrName>style.visibility</p:attrName>
                                        </p:attrNameLst>
                                      </p:cBhvr>
                                      <p:to>
                                        <p:strVal val="visible"/>
                                      </p:to>
                                    </p:set>
                                    <p:animEffect filter="fade" transition="in">
                                      <p:cBhvr>
                                        <p:cTn dur="400"/>
                                        <p:tgtEl>
                                          <p:spTgt spid="357"/>
                                        </p:tgtEl>
                                      </p:cBhvr>
                                    </p:animEffect>
                                  </p:childTnLst>
                                </p:cTn>
                              </p:par>
                              <p:par>
                                <p:cTn fill="hold" nodeType="withEffect" presetClass="entr" presetID="10" presetSubtype="0">
                                  <p:stCondLst>
                                    <p:cond delay="0"/>
                                  </p:stCondLst>
                                  <p:childTnLst>
                                    <p:set>
                                      <p:cBhvr>
                                        <p:cTn dur="1" fill="hold">
                                          <p:stCondLst>
                                            <p:cond delay="0"/>
                                          </p:stCondLst>
                                        </p:cTn>
                                        <p:tgtEl>
                                          <p:spTgt spid="358"/>
                                        </p:tgtEl>
                                        <p:attrNameLst>
                                          <p:attrName>style.visibility</p:attrName>
                                        </p:attrNameLst>
                                      </p:cBhvr>
                                      <p:to>
                                        <p:strVal val="visible"/>
                                      </p:to>
                                    </p:set>
                                    <p:animEffect filter="fade" transition="in">
                                      <p:cBhvr>
                                        <p:cTn dur="400"/>
                                        <p:tgtEl>
                                          <p:spTgt spid="358"/>
                                        </p:tgtEl>
                                      </p:cBhvr>
                                    </p:animEffect>
                                  </p:childTnLst>
                                </p:cTn>
                              </p:par>
                              <p:par>
                                <p:cTn fill="hold" nodeType="withEffect" presetClass="entr" presetID="10" presetSubtype="0">
                                  <p:stCondLst>
                                    <p:cond delay="0"/>
                                  </p:stCondLst>
                                  <p:childTnLst>
                                    <p:set>
                                      <p:cBhvr>
                                        <p:cTn dur="1" fill="hold">
                                          <p:stCondLst>
                                            <p:cond delay="0"/>
                                          </p:stCondLst>
                                        </p:cTn>
                                        <p:tgtEl>
                                          <p:spTgt spid="361"/>
                                        </p:tgtEl>
                                        <p:attrNameLst>
                                          <p:attrName>style.visibility</p:attrName>
                                        </p:attrNameLst>
                                      </p:cBhvr>
                                      <p:to>
                                        <p:strVal val="visible"/>
                                      </p:to>
                                    </p:set>
                                    <p:animEffect filter="fade" transition="in">
                                      <p:cBhvr>
                                        <p:cTn dur="400"/>
                                        <p:tgtEl>
                                          <p:spTgt spid="361"/>
                                        </p:tgtEl>
                                      </p:cBhvr>
                                    </p:animEffect>
                                  </p:childTnLst>
                                </p:cTn>
                              </p:par>
                              <p:par>
                                <p:cTn fill="hold" nodeType="withEffect" presetClass="entr" presetID="10" presetSubtype="0">
                                  <p:stCondLst>
                                    <p:cond delay="0"/>
                                  </p:stCondLst>
                                  <p:childTnLst>
                                    <p:set>
                                      <p:cBhvr>
                                        <p:cTn dur="1" fill="hold">
                                          <p:stCondLst>
                                            <p:cond delay="0"/>
                                          </p:stCondLst>
                                        </p:cTn>
                                        <p:tgtEl>
                                          <p:spTgt spid="359"/>
                                        </p:tgtEl>
                                        <p:attrNameLst>
                                          <p:attrName>style.visibility</p:attrName>
                                        </p:attrNameLst>
                                      </p:cBhvr>
                                      <p:to>
                                        <p:strVal val="visible"/>
                                      </p:to>
                                    </p:set>
                                    <p:animEffect filter="fade" transition="in">
                                      <p:cBhvr>
                                        <p:cTn dur="400"/>
                                        <p:tgtEl>
                                          <p:spTgt spid="3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pic>
        <p:nvPicPr>
          <p:cNvPr id="366" name="Google Shape;366;p21"/>
          <p:cNvPicPr preferRelativeResize="0"/>
          <p:nvPr/>
        </p:nvPicPr>
        <p:blipFill rotWithShape="1">
          <a:blip r:embed="rId3">
            <a:alphaModFix/>
          </a:blip>
          <a:srcRect b="5387" l="6224" r="10560" t="10951"/>
          <a:stretch/>
        </p:blipFill>
        <p:spPr>
          <a:xfrm>
            <a:off x="415050" y="688313"/>
            <a:ext cx="3943350" cy="3486150"/>
          </a:xfrm>
          <a:prstGeom prst="rect">
            <a:avLst/>
          </a:prstGeom>
          <a:noFill/>
          <a:ln>
            <a:noFill/>
          </a:ln>
        </p:spPr>
      </p:pic>
      <p:pic>
        <p:nvPicPr>
          <p:cNvPr id="367" name="Google Shape;367;p21"/>
          <p:cNvPicPr preferRelativeResize="0"/>
          <p:nvPr/>
        </p:nvPicPr>
        <p:blipFill rotWithShape="1">
          <a:blip r:embed="rId4">
            <a:alphaModFix/>
          </a:blip>
          <a:srcRect b="0" l="2369" r="1290" t="25272"/>
          <a:stretch/>
        </p:blipFill>
        <p:spPr>
          <a:xfrm>
            <a:off x="4722675" y="525288"/>
            <a:ext cx="4141800" cy="3812100"/>
          </a:xfrm>
          <a:prstGeom prst="roundRect">
            <a:avLst>
              <a:gd fmla="val 6928" name="adj"/>
            </a:avLst>
          </a:prstGeom>
          <a:noFill/>
          <a:ln>
            <a:noFill/>
          </a:ln>
        </p:spPr>
      </p:pic>
      <p:sp>
        <p:nvSpPr>
          <p:cNvPr id="368" name="Google Shape;368;p21"/>
          <p:cNvSpPr txBox="1"/>
          <p:nvPr>
            <p:ph type="title"/>
          </p:nvPr>
        </p:nvSpPr>
        <p:spPr>
          <a:xfrm>
            <a:off x="262850" y="4355550"/>
            <a:ext cx="5049600" cy="67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Housing Violations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